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 id="2147484111" r:id="rId2"/>
  </p:sldMasterIdLst>
  <p:notesMasterIdLst>
    <p:notesMasterId r:id="rId39"/>
  </p:notesMasterIdLst>
  <p:handoutMasterIdLst>
    <p:handoutMasterId r:id="rId40"/>
  </p:handoutMasterIdLst>
  <p:sldIdLst>
    <p:sldId id="322" r:id="rId3"/>
    <p:sldId id="451" r:id="rId4"/>
    <p:sldId id="452" r:id="rId5"/>
    <p:sldId id="453" r:id="rId6"/>
    <p:sldId id="455" r:id="rId7"/>
    <p:sldId id="456" r:id="rId8"/>
    <p:sldId id="457" r:id="rId9"/>
    <p:sldId id="458" r:id="rId10"/>
    <p:sldId id="454" r:id="rId11"/>
    <p:sldId id="459" r:id="rId12"/>
    <p:sldId id="1975" r:id="rId13"/>
    <p:sldId id="2035" r:id="rId14"/>
    <p:sldId id="1994" r:id="rId15"/>
    <p:sldId id="1901" r:id="rId16"/>
    <p:sldId id="2039" r:id="rId17"/>
    <p:sldId id="2040" r:id="rId18"/>
    <p:sldId id="2041" r:id="rId19"/>
    <p:sldId id="2042" r:id="rId20"/>
    <p:sldId id="1906" r:id="rId21"/>
    <p:sldId id="1909" r:id="rId22"/>
    <p:sldId id="1910" r:id="rId23"/>
    <p:sldId id="1911" r:id="rId24"/>
    <p:sldId id="1912" r:id="rId25"/>
    <p:sldId id="1913" r:id="rId26"/>
    <p:sldId id="1914" r:id="rId27"/>
    <p:sldId id="1915" r:id="rId28"/>
    <p:sldId id="1916" r:id="rId29"/>
    <p:sldId id="1917" r:id="rId30"/>
    <p:sldId id="1918" r:id="rId31"/>
    <p:sldId id="1926" r:id="rId32"/>
    <p:sldId id="1927" r:id="rId33"/>
    <p:sldId id="1928" r:id="rId34"/>
    <p:sldId id="1929" r:id="rId35"/>
    <p:sldId id="1930" r:id="rId36"/>
    <p:sldId id="1931" r:id="rId37"/>
    <p:sldId id="1932"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5pPr>
    <a:lvl6pPr marL="2286000" algn="l" defTabSz="914400" rtl="0" eaLnBrk="1" latinLnBrk="0" hangingPunct="1">
      <a:defRPr sz="2400" kern="1200">
        <a:solidFill>
          <a:schemeClr val="tx1"/>
        </a:solidFill>
        <a:latin typeface="Gill Sans MT" pitchFamily="34" charset="0"/>
        <a:ea typeface="ＭＳ Ｐゴシック" pitchFamily="34" charset="-128"/>
        <a:cs typeface="+mn-cs"/>
      </a:defRPr>
    </a:lvl6pPr>
    <a:lvl7pPr marL="2743200" algn="l" defTabSz="914400" rtl="0" eaLnBrk="1" latinLnBrk="0" hangingPunct="1">
      <a:defRPr sz="2400" kern="1200">
        <a:solidFill>
          <a:schemeClr val="tx1"/>
        </a:solidFill>
        <a:latin typeface="Gill Sans MT" pitchFamily="34" charset="0"/>
        <a:ea typeface="ＭＳ Ｐゴシック" pitchFamily="34" charset="-128"/>
        <a:cs typeface="+mn-cs"/>
      </a:defRPr>
    </a:lvl7pPr>
    <a:lvl8pPr marL="3200400" algn="l" defTabSz="914400" rtl="0" eaLnBrk="1" latinLnBrk="0" hangingPunct="1">
      <a:defRPr sz="2400" kern="1200">
        <a:solidFill>
          <a:schemeClr val="tx1"/>
        </a:solidFill>
        <a:latin typeface="Gill Sans MT" pitchFamily="34" charset="0"/>
        <a:ea typeface="ＭＳ Ｐゴシック" pitchFamily="34" charset="-128"/>
        <a:cs typeface="+mn-cs"/>
      </a:defRPr>
    </a:lvl8pPr>
    <a:lvl9pPr marL="3657600" algn="l" defTabSz="914400" rtl="0" eaLnBrk="1" latinLnBrk="0" hangingPunct="1">
      <a:defRPr sz="2400" kern="1200">
        <a:solidFill>
          <a:schemeClr val="tx1"/>
        </a:solidFill>
        <a:latin typeface="Gill Sans MT"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DAFFCD"/>
    <a:srgbClr val="9900FF"/>
    <a:srgbClr val="CC99FF"/>
    <a:srgbClr val="FFFF99"/>
    <a:srgbClr val="FF00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542" autoAdjust="0"/>
  </p:normalViewPr>
  <p:slideViewPr>
    <p:cSldViewPr>
      <p:cViewPr varScale="1">
        <p:scale>
          <a:sx n="103" d="100"/>
          <a:sy n="103" d="100"/>
        </p:scale>
        <p:origin x="4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74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1382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9E0476C6-A73D-4127-9355-983E64C22B03}" type="datetimeFigureOut">
              <a:rPr lang="zh-CN" altLang="en-US"/>
              <a:pPr/>
              <a:t>2024/4/16</a:t>
            </a:fld>
            <a:endParaRPr lang="en-US" altLang="zh-CN"/>
          </a:p>
        </p:txBody>
      </p:sp>
      <p:sp>
        <p:nvSpPr>
          <p:cNvPr id="1382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382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B499ECC-0CCF-4A71-814B-16DE56F04BF2}" type="slidenum">
              <a:rPr lang="zh-CN" altLang="en-US"/>
              <a:pPr/>
              <a:t>‹#›</a:t>
            </a:fld>
            <a:endParaRPr lang="en-US" altLang="zh-CN"/>
          </a:p>
        </p:txBody>
      </p:sp>
    </p:spTree>
    <p:extLst>
      <p:ext uri="{BB962C8B-B14F-4D97-AF65-F5344CB8AC3E}">
        <p14:creationId xmlns:p14="http://schemas.microsoft.com/office/powerpoint/2010/main" val="628406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426FF10-905A-456B-8448-3C00A8879EA4}" type="datetimeFigureOut">
              <a:rPr lang="zh-CN" altLang="en-US"/>
              <a:pPr>
                <a:defRPr/>
              </a:pPr>
              <a:t>2024/4/16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CD789C0-5935-446E-B1F4-42F08822453C}" type="slidenum">
              <a:rPr lang="zh-CN" altLang="en-US"/>
              <a:pPr>
                <a:defRPr/>
              </a:pPr>
              <a:t>‹#›</a:t>
            </a:fld>
            <a:endParaRPr lang="zh-CN" altLang="en-US"/>
          </a:p>
        </p:txBody>
      </p:sp>
    </p:spTree>
    <p:extLst>
      <p:ext uri="{BB962C8B-B14F-4D97-AF65-F5344CB8AC3E}">
        <p14:creationId xmlns:p14="http://schemas.microsoft.com/office/powerpoint/2010/main" val="743962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aidu.com/s?wd=%E8%87%AA%E4%B8%8A%E8%80%8C%E4%B8%8B&amp;tn=24004469_oem_dg&amp;rsv_dl=gh_pl_sl_cs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A7EF3B5C-6AF4-4146-A6CD-DD59E37753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2358F1D5-996F-4E0B-B12F-02D144919C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a:p>
            <a:r>
              <a:rPr lang="zh-CN" altLang="en-US"/>
              <a:t>实验课，设置</a:t>
            </a:r>
            <a:r>
              <a:rPr lang="en-US" altLang="zh-CN"/>
              <a:t>8</a:t>
            </a:r>
            <a:r>
              <a:rPr lang="zh-CN" altLang="en-US"/>
              <a:t>周时间，我们安排</a:t>
            </a:r>
            <a:r>
              <a:rPr lang="en-US" altLang="zh-CN"/>
              <a:t>6-8</a:t>
            </a:r>
            <a:r>
              <a:rPr lang="zh-CN" altLang="en-US"/>
              <a:t>次实验。</a:t>
            </a:r>
            <a:endParaRPr lang="en-US" altLang="zh-CN"/>
          </a:p>
          <a:p>
            <a:r>
              <a:rPr lang="zh-CN" altLang="en-US"/>
              <a:t>第一个问题：学形式语言与编译课程的用处是什么？深层次的对程序语言的理解。</a:t>
            </a:r>
            <a:endParaRPr lang="en-US" altLang="zh-CN"/>
          </a:p>
          <a:p>
            <a:r>
              <a:rPr lang="zh-CN" altLang="en-US"/>
              <a:t>一种语言有若干种描述方式：文法描述 通过严格定义的规则来构造语言中的每个合法句子，是一种生成式系统。自动机法是对一个句子进行合法性检验，当然也是通过一种逻辑推理系统，也就是自动机自动的完成整个检验过程。是一种判别式系统。文法描述是</a:t>
            </a:r>
            <a:r>
              <a:rPr lang="zh-CN" altLang="en-US">
                <a:hlinkClick r:id="rId3"/>
              </a:rPr>
              <a:t>自上而下</a:t>
            </a:r>
            <a:r>
              <a:rPr lang="zh-CN" altLang="en-US"/>
              <a:t>的宏观。自动机则是从微观向宏观。</a:t>
            </a:r>
            <a:endParaRPr lang="en-US" altLang="zh-CN"/>
          </a:p>
          <a:p>
            <a:r>
              <a:rPr lang="zh-CN" altLang="en-US"/>
              <a:t>第二个问题，编译器的实现过程是什么，从高级程序设计语言转换为机器可以理解的语言。</a:t>
            </a:r>
            <a:endParaRPr lang="en-US" altLang="zh-CN"/>
          </a:p>
          <a:p>
            <a:endParaRPr lang="zh-CN" altLang="en-US"/>
          </a:p>
          <a:p>
            <a:r>
              <a:rPr lang="en-US" altLang="zh-CN"/>
              <a:t>MIPS</a:t>
            </a:r>
            <a:r>
              <a:rPr lang="zh-CN" altLang="en-US"/>
              <a:t>处理器是八十年代中期</a:t>
            </a:r>
            <a:r>
              <a:rPr lang="en-US" altLang="zh-CN"/>
              <a:t>RISC CPU</a:t>
            </a:r>
            <a:r>
              <a:rPr lang="zh-CN" altLang="en-US"/>
              <a:t>设计的一大热点。</a:t>
            </a:r>
            <a:r>
              <a:rPr lang="en-US" altLang="zh-CN"/>
              <a:t>MIPS</a:t>
            </a:r>
            <a:r>
              <a:rPr lang="zh-CN" altLang="en-US"/>
              <a:t>是卖的最好的</a:t>
            </a:r>
            <a:r>
              <a:rPr lang="en-US" altLang="zh-CN"/>
              <a:t>RISC CPU</a:t>
            </a:r>
            <a:r>
              <a:rPr lang="zh-CN" altLang="en-US"/>
              <a:t>，</a:t>
            </a:r>
            <a:r>
              <a:rPr lang="en-US" altLang="zh-CN"/>
              <a:t>x86</a:t>
            </a:r>
            <a:r>
              <a:rPr lang="zh-CN" altLang="en-US"/>
              <a:t>是</a:t>
            </a:r>
            <a:r>
              <a:rPr lang="en-US" altLang="zh-CN"/>
              <a:t>cisc</a:t>
            </a:r>
            <a:endParaRPr lang="zh-CN" altLang="en-US"/>
          </a:p>
        </p:txBody>
      </p:sp>
      <p:sp>
        <p:nvSpPr>
          <p:cNvPr id="24580" name="灯片编号占位符 3">
            <a:extLst>
              <a:ext uri="{FF2B5EF4-FFF2-40B4-BE49-F238E27FC236}">
                <a16:creationId xmlns:a16="http://schemas.microsoft.com/office/drawing/2014/main" id="{712BD671-85DB-4309-A1E0-DA01521288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AF1291FE-6967-429C-8F66-F872E76CEF6B}" type="slidenum">
              <a:rPr lang="zh-CN" altLang="en-US" b="0" smtClean="0">
                <a:solidFill>
                  <a:srgbClr val="1A1A4E"/>
                </a:solidFill>
                <a:ea typeface="黑体" panose="02010609060101010101" pitchFamily="49" charset="-122"/>
              </a:rPr>
              <a:pPr/>
              <a:t>11</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8527D56-E612-4666-B2A6-997FCC54A0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18A0337D-5943-4FDC-916F-A20333BA07B6}"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24</a:t>
            </a:fld>
            <a:endParaRPr lang="en-US" altLang="zh-CN" b="0">
              <a:solidFill>
                <a:schemeClr val="tx1"/>
              </a:solidFill>
              <a:latin typeface="Arial" panose="020B0604020202020204" pitchFamily="34" charset="0"/>
              <a:ea typeface="黑体" panose="02010609060101010101" pitchFamily="49" charset="-122"/>
            </a:endParaRPr>
          </a:p>
        </p:txBody>
      </p:sp>
      <p:sp>
        <p:nvSpPr>
          <p:cNvPr id="49155" name="Rectangle 2">
            <a:extLst>
              <a:ext uri="{FF2B5EF4-FFF2-40B4-BE49-F238E27FC236}">
                <a16:creationId xmlns:a16="http://schemas.microsoft.com/office/drawing/2014/main" id="{9D49C83A-8ABF-437F-A70E-1B9AF7CDF131}"/>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517123AF-A4DB-4843-AF54-1817E3295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53F9566-7396-4722-A74F-12A80D9ED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419EEAD-E88A-4ED8-A328-5F4D09A5F850}"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25</a:t>
            </a:fld>
            <a:endParaRPr lang="en-US" altLang="zh-CN" b="0">
              <a:solidFill>
                <a:schemeClr val="tx1"/>
              </a:solidFill>
              <a:latin typeface="Arial" panose="020B0604020202020204" pitchFamily="34" charset="0"/>
              <a:ea typeface="黑体" panose="02010609060101010101" pitchFamily="49" charset="-122"/>
            </a:endParaRPr>
          </a:p>
        </p:txBody>
      </p:sp>
      <p:sp>
        <p:nvSpPr>
          <p:cNvPr id="51203" name="Rectangle 2">
            <a:extLst>
              <a:ext uri="{FF2B5EF4-FFF2-40B4-BE49-F238E27FC236}">
                <a16:creationId xmlns:a16="http://schemas.microsoft.com/office/drawing/2014/main" id="{72A87285-C2D2-42DD-9BF9-35F7288F4EB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9334ABDD-6671-41B0-BE13-533433AFE1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C</a:t>
            </a:r>
            <a:r>
              <a:rPr lang="zh-CN" altLang="en-US"/>
              <a:t>语言部分：被</a:t>
            </a:r>
            <a:r>
              <a:rPr lang="en-US" altLang="zh-CN"/>
              <a:t>LEX</a:t>
            </a:r>
            <a:r>
              <a:rPr lang="zh-CN" altLang="en-US"/>
              <a:t>原样复制到生成的词法分析器源代码中，</a:t>
            </a:r>
            <a:r>
              <a:rPr lang="en-US" altLang="zh-CN"/>
              <a:t>LEX</a:t>
            </a:r>
            <a:r>
              <a:rPr lang="zh-CN" altLang="en-US"/>
              <a:t>不进行任何</a:t>
            </a:r>
            <a:r>
              <a:rPr lang="en-US" altLang="zh-CN"/>
              <a:t>C</a:t>
            </a:r>
            <a:r>
              <a:rPr lang="zh-CN" altLang="en-US"/>
              <a:t>语法检查</a:t>
            </a:r>
          </a:p>
          <a:p>
            <a:r>
              <a:rPr lang="zh-CN" altLang="en-US"/>
              <a:t>辅助定义部分可包含：正规式的辅助定义（内部使用、不与输入进行匹配）、入口定义、</a:t>
            </a:r>
            <a:r>
              <a:rPr lang="en-US" altLang="zh-CN"/>
              <a:t>LEX</a:t>
            </a:r>
            <a:r>
              <a:rPr lang="zh-CN" altLang="en-US"/>
              <a:t>选项等</a:t>
            </a:r>
            <a:r>
              <a:rPr lang="en-US" altLang="zh-CN"/>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4E1D84D-C7E5-460E-8FAE-F4C0005034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EADF9919-647B-4AB4-97CE-B616312959A0}"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26</a:t>
            </a:fld>
            <a:endParaRPr lang="en-US" altLang="zh-CN" b="0">
              <a:solidFill>
                <a:schemeClr val="tx1"/>
              </a:solidFill>
              <a:latin typeface="Arial" panose="020B0604020202020204" pitchFamily="34" charset="0"/>
              <a:ea typeface="黑体" panose="02010609060101010101" pitchFamily="49" charset="-122"/>
            </a:endParaRPr>
          </a:p>
        </p:txBody>
      </p:sp>
      <p:sp>
        <p:nvSpPr>
          <p:cNvPr id="53251" name="Rectangle 2">
            <a:extLst>
              <a:ext uri="{FF2B5EF4-FFF2-40B4-BE49-F238E27FC236}">
                <a16:creationId xmlns:a16="http://schemas.microsoft.com/office/drawing/2014/main" id="{77260E41-AA94-42ED-9C13-703340F858D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013E6AEE-C9A2-40F8-BCC8-5EF2AC3A6E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注意：这部分中的代码仅被</a:t>
            </a:r>
            <a:r>
              <a:rPr lang="en-US" altLang="zh-CN"/>
              <a:t>LEX</a:t>
            </a:r>
            <a:r>
              <a:rPr lang="zh-CN" altLang="en-US"/>
              <a:t>看作任意文本，且被复制到</a:t>
            </a:r>
            <a:r>
              <a:rPr lang="en-US" altLang="zh-CN"/>
              <a:t>.c</a:t>
            </a:r>
            <a:r>
              <a:rPr lang="zh-CN" altLang="en-US"/>
              <a:t>中。因此其正确与否，</a:t>
            </a:r>
            <a:r>
              <a:rPr lang="en-US" altLang="zh-CN"/>
              <a:t>LEX</a:t>
            </a:r>
            <a:r>
              <a:rPr lang="zh-CN" altLang="en-US"/>
              <a:t>不做检查。</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384F32F-5B25-483F-8671-3D2CE19502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76621C71-E6F5-434F-AC07-36F6D886D79E}"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27</a:t>
            </a:fld>
            <a:endParaRPr lang="en-US" altLang="zh-CN" b="0">
              <a:solidFill>
                <a:schemeClr val="tx1"/>
              </a:solidFill>
              <a:latin typeface="Arial" panose="020B0604020202020204" pitchFamily="34" charset="0"/>
              <a:ea typeface="黑体" panose="02010609060101010101" pitchFamily="49" charset="-122"/>
            </a:endParaRPr>
          </a:p>
        </p:txBody>
      </p:sp>
      <p:sp>
        <p:nvSpPr>
          <p:cNvPr id="55299" name="Rectangle 2">
            <a:extLst>
              <a:ext uri="{FF2B5EF4-FFF2-40B4-BE49-F238E27FC236}">
                <a16:creationId xmlns:a16="http://schemas.microsoft.com/office/drawing/2014/main" id="{F63B42BC-BFF6-4AB1-B0F1-3F1A72EDD616}"/>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F7AD1805-C4AF-41B8-AE27-B5998C8532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D886A762-2DFF-4A2A-AC8A-96C2A160E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9B30D636-62B2-4A2E-93C3-6E63273644B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28</a:t>
            </a:fld>
            <a:endParaRPr lang="en-US" altLang="zh-CN" b="0">
              <a:solidFill>
                <a:schemeClr val="tx1"/>
              </a:solidFill>
              <a:latin typeface="Arial" panose="020B0604020202020204" pitchFamily="34" charset="0"/>
              <a:ea typeface="黑体" panose="02010609060101010101" pitchFamily="49" charset="-122"/>
            </a:endParaRPr>
          </a:p>
        </p:txBody>
      </p:sp>
      <p:sp>
        <p:nvSpPr>
          <p:cNvPr id="57347" name="Rectangle 2">
            <a:extLst>
              <a:ext uri="{FF2B5EF4-FFF2-40B4-BE49-F238E27FC236}">
                <a16:creationId xmlns:a16="http://schemas.microsoft.com/office/drawing/2014/main" id="{55DA3C59-849C-4332-8AFB-0BA7C960E12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4DE9E9D0-4E6F-4255-980F-9991DF3C75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LEX</a:t>
            </a:r>
            <a:r>
              <a:rPr lang="zh-CN" altLang="en-US"/>
              <a:t>正规式对标准正规式的书写形式（教材</a:t>
            </a:r>
            <a:r>
              <a:rPr lang="en-US" altLang="zh-CN"/>
              <a:t>P21-22</a:t>
            </a:r>
            <a:r>
              <a:rPr lang="zh-CN" altLang="en-US"/>
              <a:t>）进行了</a:t>
            </a:r>
            <a:r>
              <a:rPr lang="en-US" altLang="zh-CN"/>
              <a:t>3</a:t>
            </a:r>
            <a:r>
              <a:rPr lang="zh-CN" altLang="en-US"/>
              <a:t>方面扩充！</a:t>
            </a:r>
          </a:p>
          <a:p>
            <a:r>
              <a:rPr lang="zh-CN" altLang="en-US"/>
              <a:t>灵活应用正规式集描述语言的词法模式，是编写</a:t>
            </a:r>
            <a:r>
              <a:rPr lang="en-US" altLang="zh-CN"/>
              <a:t>LEX</a:t>
            </a:r>
            <a:r>
              <a:rPr lang="zh-CN" altLang="en-US"/>
              <a:t>源程序所需考虑的重要因素之一。</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684DC01-877E-4216-8822-D743548C33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5246672-6916-4E1E-A0A2-10C15CE780AC}"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29</a:t>
            </a:fld>
            <a:endParaRPr lang="en-US" altLang="zh-CN" b="0">
              <a:solidFill>
                <a:schemeClr val="tx1"/>
              </a:solidFill>
              <a:latin typeface="Arial" panose="020B0604020202020204" pitchFamily="34" charset="0"/>
              <a:ea typeface="黑体" panose="02010609060101010101" pitchFamily="49" charset="-122"/>
            </a:endParaRPr>
          </a:p>
        </p:txBody>
      </p:sp>
      <p:sp>
        <p:nvSpPr>
          <p:cNvPr id="59395" name="Rectangle 2">
            <a:extLst>
              <a:ext uri="{FF2B5EF4-FFF2-40B4-BE49-F238E27FC236}">
                <a16:creationId xmlns:a16="http://schemas.microsoft.com/office/drawing/2014/main" id="{7CD98D1A-5642-42F6-BFC1-A9709E2409FA}"/>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440CBC46-7059-4E39-8D1D-EBEDBA9C42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A5C53E9-521B-429B-BA0D-AEEFB8C2BC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918CA33C-D9DE-470E-8299-717E8B75AEF7}"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30</a:t>
            </a:fld>
            <a:endParaRPr lang="en-US" altLang="zh-CN" b="0">
              <a:solidFill>
                <a:schemeClr val="tx1"/>
              </a:solidFill>
              <a:latin typeface="Arial" panose="020B0604020202020204" pitchFamily="34" charset="0"/>
              <a:ea typeface="黑体" panose="02010609060101010101" pitchFamily="49" charset="-122"/>
            </a:endParaRPr>
          </a:p>
        </p:txBody>
      </p:sp>
      <p:sp>
        <p:nvSpPr>
          <p:cNvPr id="61443" name="Rectangle 2">
            <a:extLst>
              <a:ext uri="{FF2B5EF4-FFF2-40B4-BE49-F238E27FC236}">
                <a16:creationId xmlns:a16="http://schemas.microsoft.com/office/drawing/2014/main" id="{55AD50D2-11DD-464A-8A60-C7515DE9D85C}"/>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3C5C9D20-01A1-4A91-965D-20EBCD39C8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468DD53-8F0A-44F6-810E-CDE2AD63C0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5AD4A8F5-BBDB-440F-9331-73B94EFEF183}"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31</a:t>
            </a:fld>
            <a:endParaRPr lang="en-US" altLang="zh-CN" b="0">
              <a:solidFill>
                <a:schemeClr val="tx1"/>
              </a:solidFill>
              <a:latin typeface="Arial" panose="020B0604020202020204" pitchFamily="34" charset="0"/>
              <a:ea typeface="黑体" panose="02010609060101010101" pitchFamily="49" charset="-122"/>
            </a:endParaRPr>
          </a:p>
        </p:txBody>
      </p:sp>
      <p:sp>
        <p:nvSpPr>
          <p:cNvPr id="63491" name="Rectangle 2">
            <a:extLst>
              <a:ext uri="{FF2B5EF4-FFF2-40B4-BE49-F238E27FC236}">
                <a16:creationId xmlns:a16="http://schemas.microsoft.com/office/drawing/2014/main" id="{FD7FA09D-2AF5-4B09-B6A3-5C4509EF6E0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2C66F948-0C9A-47B8-A48F-2EA99C27E4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021C0DF-A1B4-4BD1-A3CC-A11EDB1FA0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C3371471-FA12-4E38-8B03-644293711E26}"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32</a:t>
            </a:fld>
            <a:endParaRPr lang="en-US" altLang="zh-CN" b="0">
              <a:solidFill>
                <a:schemeClr val="tx1"/>
              </a:solidFill>
              <a:latin typeface="Arial" panose="020B0604020202020204" pitchFamily="34" charset="0"/>
              <a:ea typeface="黑体" panose="02010609060101010101" pitchFamily="49" charset="-122"/>
            </a:endParaRPr>
          </a:p>
        </p:txBody>
      </p:sp>
      <p:sp>
        <p:nvSpPr>
          <p:cNvPr id="65539" name="Rectangle 2">
            <a:extLst>
              <a:ext uri="{FF2B5EF4-FFF2-40B4-BE49-F238E27FC236}">
                <a16:creationId xmlns:a16="http://schemas.microsoft.com/office/drawing/2014/main" id="{AEE2DCEE-8F97-40BF-A2A2-E19D2C2F3B33}"/>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6E0E9AE4-956C-4305-B32D-937ABD8942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97970CE-2029-40F1-9C57-9611AB7294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CEF208E4-1C52-4B74-AD5A-35C7D4D1BE3B}"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33</a:t>
            </a:fld>
            <a:endParaRPr lang="en-US" altLang="zh-CN" b="0">
              <a:solidFill>
                <a:schemeClr val="tx1"/>
              </a:solidFill>
              <a:latin typeface="Arial" panose="020B0604020202020204" pitchFamily="34" charset="0"/>
              <a:ea typeface="黑体" panose="02010609060101010101" pitchFamily="49" charset="-122"/>
            </a:endParaRPr>
          </a:p>
        </p:txBody>
      </p:sp>
      <p:sp>
        <p:nvSpPr>
          <p:cNvPr id="67587" name="Rectangle 2">
            <a:extLst>
              <a:ext uri="{FF2B5EF4-FFF2-40B4-BE49-F238E27FC236}">
                <a16:creationId xmlns:a16="http://schemas.microsoft.com/office/drawing/2014/main" id="{B3E86E30-B853-4C4D-913B-4E318486532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D6814FCF-EC7E-482C-B0D4-A086C769E5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863CD7C4-7E92-41E6-AE8C-19DF802107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F41385F4-1F78-49AA-A9FE-00C3792C93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完成前</a:t>
            </a:r>
            <a:r>
              <a:rPr lang="en-US" altLang="zh-CN"/>
              <a:t>7</a:t>
            </a:r>
            <a:r>
              <a:rPr lang="zh-CN" altLang="en-US"/>
              <a:t>次所有必做，</a:t>
            </a:r>
            <a:r>
              <a:rPr lang="en-US" altLang="zh-CN"/>
              <a:t>77</a:t>
            </a:r>
            <a:r>
              <a:rPr lang="zh-CN" altLang="en-US"/>
              <a:t>分，这不是独立模式啊，是独狼模式，</a:t>
            </a:r>
          </a:p>
        </p:txBody>
      </p:sp>
      <p:sp>
        <p:nvSpPr>
          <p:cNvPr id="27652" name="灯片编号占位符 3">
            <a:extLst>
              <a:ext uri="{FF2B5EF4-FFF2-40B4-BE49-F238E27FC236}">
                <a16:creationId xmlns:a16="http://schemas.microsoft.com/office/drawing/2014/main" id="{4CD163AA-11A0-4733-9B7B-C5C3AE72B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5157ADA1-C4D3-49C7-BDDB-82688C40105B}" type="slidenum">
              <a:rPr lang="zh-CN" altLang="en-US" b="0" smtClean="0">
                <a:solidFill>
                  <a:srgbClr val="1A1A4E"/>
                </a:solidFill>
                <a:ea typeface="黑体" panose="02010609060101010101" pitchFamily="49" charset="-122"/>
              </a:rPr>
              <a:pPr/>
              <a:t>13</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397AB841-D79F-4BF2-B34B-8E049A3612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35B4BAB2-7A64-44A0-A138-35104BE47385}"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34</a:t>
            </a:fld>
            <a:endParaRPr lang="en-US" altLang="zh-CN" b="0">
              <a:solidFill>
                <a:schemeClr val="tx1"/>
              </a:solidFill>
              <a:latin typeface="Arial" panose="020B0604020202020204" pitchFamily="34" charset="0"/>
              <a:ea typeface="黑体" panose="02010609060101010101" pitchFamily="49" charset="-122"/>
            </a:endParaRPr>
          </a:p>
        </p:txBody>
      </p:sp>
      <p:sp>
        <p:nvSpPr>
          <p:cNvPr id="69635" name="Rectangle 2">
            <a:extLst>
              <a:ext uri="{FF2B5EF4-FFF2-40B4-BE49-F238E27FC236}">
                <a16:creationId xmlns:a16="http://schemas.microsoft.com/office/drawing/2014/main" id="{DF30DBD7-235A-4ADE-BB94-DD28E9BB0E0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7AAF7127-A444-4C9C-BDDB-5697891B94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48D11832-5479-4543-9317-46F5A8C8D3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FB336765-F5A7-4BC2-8842-93CDE799D49A}"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35</a:t>
            </a:fld>
            <a:endParaRPr lang="en-US" altLang="zh-CN" b="0">
              <a:solidFill>
                <a:schemeClr val="tx1"/>
              </a:solidFill>
              <a:latin typeface="Arial" panose="020B0604020202020204" pitchFamily="34" charset="0"/>
              <a:ea typeface="黑体" panose="02010609060101010101" pitchFamily="49" charset="-122"/>
            </a:endParaRPr>
          </a:p>
        </p:txBody>
      </p:sp>
      <p:sp>
        <p:nvSpPr>
          <p:cNvPr id="71683" name="Rectangle 2">
            <a:extLst>
              <a:ext uri="{FF2B5EF4-FFF2-40B4-BE49-F238E27FC236}">
                <a16:creationId xmlns:a16="http://schemas.microsoft.com/office/drawing/2014/main" id="{744CF903-2E9A-40AB-B818-163869E7BC98}"/>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CA3DD5EA-781C-4747-82D6-7A12E7CC58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0D73605-DF15-4545-9E6B-339E6CBABB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CFCF6CBC-4FB2-4360-8A21-54EB5DB68673}"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36</a:t>
            </a:fld>
            <a:endParaRPr lang="en-US" altLang="zh-CN" b="0">
              <a:solidFill>
                <a:schemeClr val="tx1"/>
              </a:solidFill>
              <a:latin typeface="Arial" panose="020B0604020202020204" pitchFamily="34" charset="0"/>
              <a:ea typeface="黑体" panose="02010609060101010101" pitchFamily="49" charset="-122"/>
            </a:endParaRPr>
          </a:p>
        </p:txBody>
      </p:sp>
      <p:sp>
        <p:nvSpPr>
          <p:cNvPr id="73731" name="Rectangle 2">
            <a:extLst>
              <a:ext uri="{FF2B5EF4-FFF2-40B4-BE49-F238E27FC236}">
                <a16:creationId xmlns:a16="http://schemas.microsoft.com/office/drawing/2014/main" id="{2E1EF6C2-301B-42B4-BC08-BC05EB65D10B}"/>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03A8A4E2-99ED-41D4-B2DE-8FF5085D51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2FCB573B-57C9-49EA-9436-7005E4E120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E2DA5335-165F-4938-A8AC-A1194F9BE8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a:t>
            </a:r>
          </a:p>
        </p:txBody>
      </p:sp>
      <p:sp>
        <p:nvSpPr>
          <p:cNvPr id="29700" name="灯片编号占位符 3">
            <a:extLst>
              <a:ext uri="{FF2B5EF4-FFF2-40B4-BE49-F238E27FC236}">
                <a16:creationId xmlns:a16="http://schemas.microsoft.com/office/drawing/2014/main" id="{1C0D95A0-8BCA-430C-81F0-4CC7BFB85D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32DF677A-BFB2-4C91-9740-F2204D2DB6E2}" type="slidenum">
              <a:rPr lang="zh-CN" altLang="en-US" b="0" smtClean="0">
                <a:solidFill>
                  <a:srgbClr val="1A1A4E"/>
                </a:solidFill>
                <a:ea typeface="黑体" panose="02010609060101010101" pitchFamily="49" charset="-122"/>
              </a:rPr>
              <a:pPr/>
              <a:t>14</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25F65C91-9309-4464-98A3-470D22DF49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26599560-3714-4BFE-AE3E-77C57DEF4A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6" name="灯片编号占位符 3">
            <a:extLst>
              <a:ext uri="{FF2B5EF4-FFF2-40B4-BE49-F238E27FC236}">
                <a16:creationId xmlns:a16="http://schemas.microsoft.com/office/drawing/2014/main" id="{4F68DEC0-0BB1-4F32-81BA-C5B0DDCBCA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672A862B-CDC2-4D5B-B0A1-1C5C2771E524}" type="slidenum">
              <a:rPr lang="zh-CN" altLang="en-US" b="0" smtClean="0">
                <a:solidFill>
                  <a:srgbClr val="1A1A4E"/>
                </a:solidFill>
                <a:ea typeface="黑体" panose="02010609060101010101" pitchFamily="49" charset="-122"/>
              </a:rPr>
              <a:pPr/>
              <a:t>15</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95E1ACA-6244-41B6-8763-65834A58C2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99250F5D-E472-41B5-BCF7-D0F046D79B5B}"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19</a:t>
            </a:fld>
            <a:endParaRPr lang="en-US" altLang="zh-CN" b="0">
              <a:solidFill>
                <a:schemeClr val="tx1"/>
              </a:solidFill>
              <a:latin typeface="Arial" panose="020B0604020202020204" pitchFamily="34" charset="0"/>
              <a:ea typeface="黑体" panose="02010609060101010101" pitchFamily="49" charset="-122"/>
            </a:endParaRPr>
          </a:p>
        </p:txBody>
      </p:sp>
      <p:sp>
        <p:nvSpPr>
          <p:cNvPr id="31747" name="Rectangle 2">
            <a:extLst>
              <a:ext uri="{FF2B5EF4-FFF2-40B4-BE49-F238E27FC236}">
                <a16:creationId xmlns:a16="http://schemas.microsoft.com/office/drawing/2014/main" id="{83BE5F93-498C-4CF0-A43B-17BA4A57B4CD}"/>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C78836A9-0FDE-494C-BED8-FAF8325DE2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当输入序列可以被多个规则相匹配时，就会产生冲突。</a:t>
            </a:r>
          </a:p>
          <a:p>
            <a:r>
              <a:rPr lang="en-US" altLang="zh-CN"/>
              <a:t>LEX </a:t>
            </a:r>
            <a:r>
              <a:rPr lang="zh-CN" altLang="en-US"/>
              <a:t>依次用以下两条原则来解决它们：</a:t>
            </a:r>
          </a:p>
          <a:p>
            <a:r>
              <a:rPr lang="en-US" altLang="zh-CN"/>
              <a:t>1.</a:t>
            </a:r>
            <a:r>
              <a:rPr lang="zh-CN" altLang="en-US"/>
              <a:t>选择最长的输入序列进行匹配；</a:t>
            </a:r>
          </a:p>
          <a:p>
            <a:r>
              <a:rPr lang="en-US" altLang="zh-CN"/>
              <a:t>2.</a:t>
            </a:r>
            <a:r>
              <a:rPr lang="zh-CN" altLang="en-US"/>
              <a:t>若几个规则与同一字符串匹配，则选择第一条出现的规则。</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DE9A706-CF42-4C47-A253-E783F61625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FB47A0DF-E1EE-46D4-B3D5-38B028DBC27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20</a:t>
            </a:fld>
            <a:endParaRPr lang="en-US" altLang="zh-CN" b="0">
              <a:solidFill>
                <a:schemeClr val="tx1"/>
              </a:solidFill>
              <a:latin typeface="Arial" panose="020B0604020202020204" pitchFamily="34" charset="0"/>
              <a:ea typeface="黑体" panose="02010609060101010101" pitchFamily="49" charset="-122"/>
            </a:endParaRPr>
          </a:p>
        </p:txBody>
      </p:sp>
      <p:sp>
        <p:nvSpPr>
          <p:cNvPr id="40963" name="Rectangle 2">
            <a:extLst>
              <a:ext uri="{FF2B5EF4-FFF2-40B4-BE49-F238E27FC236}">
                <a16:creationId xmlns:a16="http://schemas.microsoft.com/office/drawing/2014/main" id="{8A4B67C2-6A27-4141-B841-21953DD5689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396015F7-008F-4330-BBE8-C7138B3934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生成的源码源自一个共同的框架（模板），通常无需了解生成的源码实现，仅需关心所需词法分析器的功能。</a:t>
            </a:r>
          </a:p>
          <a:p>
            <a:r>
              <a:rPr lang="en-US" altLang="zh-CN"/>
              <a:t>.l</a:t>
            </a:r>
            <a:r>
              <a:rPr lang="zh-CN" altLang="en-US"/>
              <a:t>中的正规式不同，则分析表（</a:t>
            </a:r>
            <a:r>
              <a:rPr lang="en-US" altLang="zh-CN"/>
              <a:t>DFA</a:t>
            </a:r>
            <a:r>
              <a:rPr lang="zh-CN" altLang="en-US"/>
              <a:t>）不同</a:t>
            </a:r>
          </a:p>
          <a:p>
            <a:r>
              <a:rPr lang="zh-CN" altLang="en-US"/>
              <a:t>驱动器：</a:t>
            </a:r>
            <a:r>
              <a:rPr lang="en-US" altLang="zh-CN"/>
              <a:t>DFA</a:t>
            </a:r>
            <a:r>
              <a:rPr lang="zh-CN" altLang="en-US"/>
              <a:t>驱动器 </a:t>
            </a:r>
            <a:r>
              <a:rPr lang="en-US" altLang="zh-CN"/>
              <a:t>+ </a:t>
            </a:r>
            <a:r>
              <a:rPr lang="zh-CN" altLang="en-US"/>
              <a:t>嵌入正规式的语义动作</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5C92215-B4F4-452D-9886-DF2A7D3CBA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BDE453C-D6A9-484F-B00A-E15B789C8BD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21</a:t>
            </a:fld>
            <a:endParaRPr lang="en-US" altLang="zh-CN" b="0">
              <a:solidFill>
                <a:schemeClr val="tx1"/>
              </a:solidFill>
              <a:latin typeface="Arial" panose="020B0604020202020204" pitchFamily="34" charset="0"/>
              <a:ea typeface="黑体" panose="02010609060101010101" pitchFamily="49" charset="-122"/>
            </a:endParaRPr>
          </a:p>
        </p:txBody>
      </p:sp>
      <p:sp>
        <p:nvSpPr>
          <p:cNvPr id="43011" name="Rectangle 2">
            <a:extLst>
              <a:ext uri="{FF2B5EF4-FFF2-40B4-BE49-F238E27FC236}">
                <a16:creationId xmlns:a16="http://schemas.microsoft.com/office/drawing/2014/main" id="{74915E91-5F3A-4E7D-BDDA-EC2F04AC380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8E5070A3-2DAA-4C1A-8215-442472A95F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功能原因</a:t>
            </a:r>
            <a:r>
              <a:rPr lang="zh-CN" altLang="en-US"/>
              <a:t>：对于不能被任何模式匹配的输入序列，</a:t>
            </a:r>
            <a:r>
              <a:rPr lang="en-US" altLang="zh-CN"/>
              <a:t>Lex</a:t>
            </a:r>
            <a:r>
              <a:rPr lang="zh-CN" altLang="en-US"/>
              <a:t>生成的分析器中，将输入原样复制到输出。</a:t>
            </a:r>
          </a:p>
          <a:p>
            <a:r>
              <a:rPr lang="zh-CN" altLang="en-US" b="1"/>
              <a:t>提醒</a:t>
            </a:r>
            <a:r>
              <a:rPr lang="zh-CN" altLang="en-US"/>
              <a:t>：编制</a:t>
            </a:r>
            <a:r>
              <a:rPr lang="en-US" altLang="zh-CN"/>
              <a:t>Lex</a:t>
            </a:r>
            <a:r>
              <a:rPr lang="zh-CN" altLang="en-US"/>
              <a:t>源程序时，需要考虑所有的可能输入（包括非法输入），以保证生成的词法分析器对于任何输入均有相应的处理；否则将会有莫名奇妙的字符出现在输出上。</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BC1D499-2071-4A8F-BD99-F3143E0689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D990A3E7-811D-43F4-A6DF-FEE1F5C12411}"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22</a:t>
            </a:fld>
            <a:endParaRPr lang="en-US" altLang="zh-CN" b="0">
              <a:solidFill>
                <a:schemeClr val="tx1"/>
              </a:solidFill>
              <a:latin typeface="Arial" panose="020B0604020202020204" pitchFamily="34" charset="0"/>
              <a:ea typeface="黑体" panose="02010609060101010101" pitchFamily="49" charset="-122"/>
            </a:endParaRPr>
          </a:p>
        </p:txBody>
      </p:sp>
      <p:sp>
        <p:nvSpPr>
          <p:cNvPr id="45059" name="Rectangle 2">
            <a:extLst>
              <a:ext uri="{FF2B5EF4-FFF2-40B4-BE49-F238E27FC236}">
                <a16:creationId xmlns:a16="http://schemas.microsoft.com/office/drawing/2014/main" id="{2C58F2CB-702D-41C0-A027-8F0A3CA752E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0A201C62-8853-4BAE-8445-286EBFB9BD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LEX</a:t>
            </a:r>
            <a:r>
              <a:rPr lang="zh-CN" altLang="en-US"/>
              <a:t>提供有限的语义支持，通常用户需要提供自定义的语义操作，具体形式有：</a:t>
            </a:r>
          </a:p>
          <a:p>
            <a:r>
              <a:rPr lang="zh-CN" altLang="en-US"/>
              <a:t>（</a:t>
            </a:r>
            <a:r>
              <a:rPr lang="en-US" altLang="zh-CN"/>
              <a:t>1</a:t>
            </a:r>
            <a:r>
              <a:rPr lang="zh-CN" altLang="en-US"/>
              <a:t>）声明部分和用户定义子程序部分中增加</a:t>
            </a:r>
            <a:r>
              <a:rPr lang="en-US" altLang="zh-CN"/>
              <a:t>C</a:t>
            </a:r>
            <a:r>
              <a:rPr lang="zh-CN" altLang="en-US"/>
              <a:t>语言形式的代码；</a:t>
            </a:r>
          </a:p>
          <a:p>
            <a:r>
              <a:rPr lang="zh-CN" altLang="en-US"/>
              <a:t>（</a:t>
            </a:r>
            <a:r>
              <a:rPr lang="en-US" altLang="zh-CN"/>
              <a:t>2</a:t>
            </a:r>
            <a:r>
              <a:rPr lang="zh-CN" altLang="en-US"/>
              <a:t>）规则部分嵌入语义动作。</a:t>
            </a:r>
          </a:p>
          <a:p>
            <a:r>
              <a:rPr lang="en-US" altLang="zh-CN"/>
              <a:t>LEX</a:t>
            </a:r>
            <a:r>
              <a:rPr lang="zh-CN" altLang="en-US"/>
              <a:t>整合他们（规则翻译为</a:t>
            </a:r>
            <a:r>
              <a:rPr lang="en-US" altLang="zh-CN"/>
              <a:t>DFA</a:t>
            </a:r>
            <a:r>
              <a:rPr lang="zh-CN" altLang="en-US"/>
              <a:t>的分析表，嵌入规则的语义动作插入到驱动器中），形成一个完整的词法分析器。</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CD4C1BA7-1675-45A4-A26D-19C67CDB12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86AD5773-0C81-435A-9DF3-1C84FA873FFB}"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23</a:t>
            </a:fld>
            <a:endParaRPr lang="en-US" altLang="zh-CN" b="0">
              <a:solidFill>
                <a:schemeClr val="tx1"/>
              </a:solidFill>
              <a:latin typeface="Arial" panose="020B0604020202020204" pitchFamily="34" charset="0"/>
              <a:ea typeface="黑体" panose="02010609060101010101" pitchFamily="49" charset="-122"/>
            </a:endParaRPr>
          </a:p>
        </p:txBody>
      </p:sp>
      <p:sp>
        <p:nvSpPr>
          <p:cNvPr id="47107" name="Rectangle 2">
            <a:extLst>
              <a:ext uri="{FF2B5EF4-FFF2-40B4-BE49-F238E27FC236}">
                <a16:creationId xmlns:a16="http://schemas.microsoft.com/office/drawing/2014/main" id="{2624F606-3980-4F5A-92EC-78EC093E363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89E1EA9B-F374-4DAD-A915-3DE55525E9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声明中有三个变量：</a:t>
            </a:r>
            <a:r>
              <a:rPr lang="en-US" altLang="zh-CN"/>
              <a:t>nchar, nword, nline</a:t>
            </a:r>
          </a:p>
          <a:p>
            <a:r>
              <a:rPr lang="zh-CN" altLang="en-US"/>
              <a:t>有三个规则：匹配空白；匹配换行；匹配不是空白的字母组成的串</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08227" name="Rectangle 3"/>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308228"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4" name="Rectangle 5"/>
          <p:cNvSpPr>
            <a:spLocks noGrp="1" noChangeArrowheads="1"/>
          </p:cNvSpPr>
          <p:nvPr>
            <p:ph type="dt" sz="half" idx="10"/>
          </p:nvPr>
        </p:nvSpPr>
        <p:spPr>
          <a:xfrm>
            <a:off x="457200" y="6245225"/>
            <a:ext cx="2133600" cy="476250"/>
          </a:xfrm>
        </p:spPr>
        <p:txBody>
          <a:bodyPr/>
          <a:lstStyle>
            <a:lvl1pPr eaLnBrk="0" hangingPunct="0">
              <a:defRPr>
                <a:solidFill>
                  <a:srgbClr val="000000"/>
                </a:solidFill>
              </a:defRPr>
            </a:lvl1pPr>
          </a:lstStyle>
          <a:p>
            <a:pPr>
              <a:defRPr/>
            </a:pPr>
            <a:fld id="{5807FC17-1C9E-4F8C-88D9-D8DFD9B90ACA}" type="datetime1">
              <a:rPr lang="zh-CN" altLang="en-US"/>
              <a:pPr>
                <a:defRPr/>
              </a:pPr>
              <a:t>2024/4/16</a:t>
            </a:fld>
            <a:endParaRPr lang="en-US" altLang="zh-CN"/>
          </a:p>
        </p:txBody>
      </p:sp>
      <p:sp>
        <p:nvSpPr>
          <p:cNvPr id="5" name="Rectangle 6"/>
          <p:cNvSpPr>
            <a:spLocks noGrp="1" noChangeArrowheads="1"/>
          </p:cNvSpPr>
          <p:nvPr>
            <p:ph type="ftr" sz="quarter" idx="11"/>
          </p:nvPr>
        </p:nvSpPr>
        <p:spPr>
          <a:xfrm>
            <a:off x="3124200" y="6245225"/>
            <a:ext cx="2895600" cy="476250"/>
          </a:xfrm>
        </p:spPr>
        <p:txBody>
          <a:bodyPr/>
          <a:lstStyle>
            <a:lvl1pPr eaLnBrk="0" hangingPunct="0">
              <a:defRPr/>
            </a:lvl1pPr>
          </a:lstStyle>
          <a:p>
            <a:pPr>
              <a:defRPr/>
            </a:pPr>
            <a:endParaRPr lang="en-US" altLang="zh-CN"/>
          </a:p>
        </p:txBody>
      </p:sp>
      <p:sp>
        <p:nvSpPr>
          <p:cNvPr id="6" name="Rectangle 7"/>
          <p:cNvSpPr>
            <a:spLocks noGrp="1" noChangeArrowheads="1"/>
          </p:cNvSpPr>
          <p:nvPr>
            <p:ph type="sldNum" sz="quarter" idx="12"/>
          </p:nvPr>
        </p:nvSpPr>
        <p:spPr>
          <a:xfrm>
            <a:off x="6553200" y="6245225"/>
            <a:ext cx="2133600" cy="476250"/>
          </a:xfrm>
        </p:spPr>
        <p:txBody>
          <a:bodyPr/>
          <a:lstStyle>
            <a:lvl1pPr eaLnBrk="0" hangingPunct="0">
              <a:defRPr/>
            </a:lvl1pPr>
          </a:lstStyle>
          <a:p>
            <a:pPr>
              <a:defRPr/>
            </a:pPr>
            <a:fld id="{A3AAA4EE-6B8F-411D-B87F-93A159326F0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22AB5A83-C808-49D2-85F8-16A88CCA0D37}" type="datetime1">
              <a:rPr lang="zh-CN" altLang="en-US"/>
              <a:pPr>
                <a:defRPr/>
              </a:pPr>
              <a:t>2024/4/16</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464A5DBD-A33A-4C1C-A1AB-EAA24CE91D93}"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8" y="44450"/>
            <a:ext cx="2160587" cy="6264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44450"/>
            <a:ext cx="6329363" cy="6264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83D344CE-E26C-45A2-8907-1CC7A50A90AC}" type="datetime1">
              <a:rPr lang="zh-CN" altLang="en-US"/>
              <a:pPr>
                <a:defRPr/>
              </a:pPr>
              <a:t>2024/4/16</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7F6A5130-3728-4351-9C9E-1B8D7B7D05B2}"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50825" y="44450"/>
            <a:ext cx="8642350" cy="720725"/>
          </a:xfrm>
        </p:spPr>
        <p:txBody>
          <a:bodyPr/>
          <a:lstStyle/>
          <a:p>
            <a:r>
              <a:rPr lang="zh-CN" altLang="en-US"/>
              <a:t>单击此处编辑母版标题样式</a:t>
            </a:r>
          </a:p>
        </p:txBody>
      </p:sp>
      <p:sp>
        <p:nvSpPr>
          <p:cNvPr id="3" name="图表占位符 2"/>
          <p:cNvSpPr>
            <a:spLocks noGrp="1"/>
          </p:cNvSpPr>
          <p:nvPr>
            <p:ph type="chart" idx="1"/>
          </p:nvPr>
        </p:nvSpPr>
        <p:spPr>
          <a:xfrm>
            <a:off x="323850" y="981075"/>
            <a:ext cx="8569325" cy="532765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eaLnBrk="0" hangingPunct="0">
              <a:defRPr/>
            </a:lvl1pPr>
          </a:lstStyle>
          <a:p>
            <a:pPr>
              <a:defRPr/>
            </a:pPr>
            <a:fld id="{63B9EBCD-1500-4B34-B597-18BC8D59A588}" type="datetime1">
              <a:rPr lang="zh-CN" altLang="en-US"/>
              <a:pPr>
                <a:defRPr/>
              </a:pPr>
              <a:t>2024/4/16</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C5868082-8011-4B9E-A200-46897186A183}"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0" y="1052736"/>
            <a:ext cx="9144000" cy="2232025"/>
          </a:xfrm>
        </p:spPr>
        <p:txBody>
          <a:bodyPr/>
          <a:lstStyle>
            <a:lvl1pPr>
              <a:defRPr sz="4000" b="0">
                <a:solidFill>
                  <a:srgbClr val="FF0000"/>
                </a:solidFill>
                <a:latin typeface="Garamond" pitchFamily="18" charset="0"/>
                <a:ea typeface="+mj-ea"/>
              </a:defRPr>
            </a:lvl1pPr>
          </a:lstStyle>
          <a:p>
            <a:r>
              <a:rPr lang="en-US" altLang="ko-KR" dirty="0"/>
              <a:t>Click to edit Master title</a:t>
            </a:r>
          </a:p>
        </p:txBody>
      </p:sp>
      <p:sp>
        <p:nvSpPr>
          <p:cNvPr id="19459" name="Rectangle 3"/>
          <p:cNvSpPr>
            <a:spLocks noGrp="1" noChangeArrowheads="1"/>
          </p:cNvSpPr>
          <p:nvPr>
            <p:ph type="subTitle" idx="1"/>
          </p:nvPr>
        </p:nvSpPr>
        <p:spPr>
          <a:xfrm>
            <a:off x="250825" y="4221088"/>
            <a:ext cx="8686800" cy="492443"/>
          </a:xfrm>
        </p:spPr>
        <p:txBody>
          <a:bodyPr/>
          <a:lstStyle>
            <a:lvl1pPr marL="0" indent="0" algn="ctr">
              <a:buFont typeface="Wingdings" pitchFamily="2" charset="2"/>
              <a:buNone/>
              <a:defRPr sz="2600">
                <a:solidFill>
                  <a:schemeClr val="bg2">
                    <a:lumMod val="75000"/>
                  </a:schemeClr>
                </a:solidFill>
              </a:defRPr>
            </a:lvl1pPr>
          </a:lstStyle>
          <a:p>
            <a:r>
              <a:rPr lang="en-US" altLang="ko-KR" dirty="0"/>
              <a:t>COMPANY LOGO</a:t>
            </a:r>
          </a:p>
        </p:txBody>
      </p:sp>
      <p:pic>
        <p:nvPicPr>
          <p:cNvPr id="12" name="Picture 2" descr="http://www.xjtu.edu.cn/img/logo_pic9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384"/>
            <a:ext cx="1824137" cy="47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85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Cambria Math" panose="02040503050406030204" pitchFamily="18" charset="0"/>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250825" y="981074"/>
            <a:ext cx="8642350" cy="2234458"/>
          </a:xfrm>
        </p:spPr>
        <p:txBody>
          <a:bodyPr/>
          <a:lstStyle>
            <a:lvl1pPr marL="342900" indent="-342900">
              <a:buClr>
                <a:schemeClr val="bg2">
                  <a:lumMod val="50000"/>
                </a:schemeClr>
              </a:buClr>
              <a:buFont typeface="Cambria Math" panose="02040503050406030204" pitchFamily="18" charset="0"/>
              <a:buChar char="⌲"/>
              <a:defRPr sz="2400" b="0">
                <a:latin typeface="Cambria Math" panose="02040503050406030204" pitchFamily="18" charset="0"/>
                <a:ea typeface="仿宋" panose="02010609060101010101" pitchFamily="49" charset="-122"/>
              </a:defRPr>
            </a:lvl1pPr>
            <a:lvl2pPr marL="742950" indent="-285750">
              <a:buClr>
                <a:schemeClr val="tx2">
                  <a:lumMod val="60000"/>
                  <a:lumOff val="40000"/>
                </a:schemeClr>
              </a:buClr>
              <a:buFont typeface="Cambria Math" panose="02040503050406030204" pitchFamily="18" charset="0"/>
              <a:buChar char="•"/>
              <a:defRPr sz="2400" b="0">
                <a:latin typeface="Cambria Math" panose="02040503050406030204" pitchFamily="18" charset="0"/>
                <a:ea typeface="仿宋" panose="02010609060101010101" pitchFamily="49" charset="-122"/>
              </a:defRPr>
            </a:lvl2pPr>
            <a:lvl3pPr>
              <a:buClr>
                <a:schemeClr val="accent3">
                  <a:lumMod val="75000"/>
                </a:schemeClr>
              </a:buClr>
              <a:defRPr>
                <a:latin typeface="+mn-ea"/>
                <a:ea typeface="+mn-ea"/>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92249" y="6597352"/>
            <a:ext cx="516255" cy="209550"/>
          </a:xfrm>
          <a:prstGeom prst="rect">
            <a:avLst/>
          </a:prstGeom>
        </p:spPr>
      </p:pic>
      <p:pic>
        <p:nvPicPr>
          <p:cNvPr id="5" name="图片 4"/>
          <p:cNvPicPr>
            <a:picLocks noChangeAspect="1"/>
          </p:cNvPicPr>
          <p:nvPr userDrawn="1"/>
        </p:nvPicPr>
        <p:blipFill rotWithShape="1">
          <a:blip r:embed="rId4" cstate="print">
            <a:duotone>
              <a:prstClr val="black"/>
              <a:srgbClr val="00B0F0">
                <a:tint val="45000"/>
                <a:satMod val="400000"/>
              </a:srgbClr>
            </a:duotone>
            <a:extLst>
              <a:ext uri="{28A0092B-C50C-407E-A947-70E740481C1C}">
                <a14:useLocalDpi xmlns:a14="http://schemas.microsoft.com/office/drawing/2010/main" val="0"/>
              </a:ext>
            </a:extLst>
          </a:blip>
          <a:srcRect l="5900" t="23318" r="10626" b="24722"/>
          <a:stretch/>
        </p:blipFill>
        <p:spPr>
          <a:xfrm>
            <a:off x="8283332" y="44624"/>
            <a:ext cx="825172" cy="288032"/>
          </a:xfrm>
          <a:prstGeom prst="rect">
            <a:avLst/>
          </a:prstGeom>
        </p:spPr>
      </p:pic>
    </p:spTree>
    <p:extLst>
      <p:ext uri="{BB962C8B-B14F-4D97-AF65-F5344CB8AC3E}">
        <p14:creationId xmlns:p14="http://schemas.microsoft.com/office/powerpoint/2010/main" val="373443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250825" y="981075"/>
            <a:ext cx="4244975" cy="234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4244975" cy="234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208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3337786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749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713787" cy="765175"/>
          </a:xfrm>
        </p:spPr>
        <p:txBody>
          <a:bodyPr/>
          <a:lstStyle/>
          <a:p>
            <a:r>
              <a:rPr lang="zh-CN" altLang="en-US"/>
              <a:t>单击此处编辑母版标题样式</a:t>
            </a:r>
          </a:p>
        </p:txBody>
      </p:sp>
      <p:sp>
        <p:nvSpPr>
          <p:cNvPr id="3" name="图表占位符 2"/>
          <p:cNvSpPr>
            <a:spLocks noGrp="1"/>
          </p:cNvSpPr>
          <p:nvPr>
            <p:ph type="chart" idx="1"/>
          </p:nvPr>
        </p:nvSpPr>
        <p:spPr>
          <a:xfrm>
            <a:off x="250825" y="981075"/>
            <a:ext cx="8642350" cy="461665"/>
          </a:xfrm>
        </p:spPr>
        <p:txBody>
          <a:bodyPr/>
          <a:lstStyle>
            <a:lvl1pPr marL="342900" indent="-342900">
              <a:buFont typeface="Wingdings" pitchFamily="2" charset="2"/>
              <a:buChar char="Ø"/>
              <a:defRPr/>
            </a:lvl1pPr>
          </a:lstStyle>
          <a:p>
            <a:pPr lvl="0"/>
            <a:endParaRPr lang="zh-CN" altLang="en-US" noProof="0" dirty="0"/>
          </a:p>
        </p:txBody>
      </p:sp>
    </p:spTree>
    <p:extLst>
      <p:ext uri="{BB962C8B-B14F-4D97-AF65-F5344CB8AC3E}">
        <p14:creationId xmlns:p14="http://schemas.microsoft.com/office/powerpoint/2010/main" val="1995575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17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E541AF8D-B3D7-4FE9-8B08-D6E788EE449C}" type="datetime1">
              <a:rPr lang="zh-CN" altLang="en-US"/>
              <a:pPr>
                <a:defRPr/>
              </a:pPr>
              <a:t>2024/4/16</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9075DC97-F21A-4696-89E7-FF9AD1993287}" type="slidenum">
              <a:rPr lang="zh-CN" altLang="en-US"/>
              <a:pPr>
                <a:defRPr/>
              </a:pPr>
              <a:t>‹#›</a:t>
            </a:fld>
            <a:endParaRPr lang="en-US" altLang="zh-CN"/>
          </a:p>
        </p:txBody>
      </p:sp>
      <p:sp>
        <p:nvSpPr>
          <p:cNvPr id="7" name="TextBox 5"/>
          <p:cNvSpPr txBox="1"/>
          <p:nvPr userDrawn="1"/>
        </p:nvSpPr>
        <p:spPr>
          <a:xfrm>
            <a:off x="6839744" y="0"/>
            <a:ext cx="2304256" cy="584775"/>
          </a:xfrm>
          <a:prstGeom prst="rect">
            <a:avLst/>
          </a:prstGeom>
          <a:noFill/>
        </p:spPr>
        <p:txBody>
          <a:bodyPr wrap="square" rtlCol="0">
            <a:spAutoFit/>
          </a:bodyPr>
          <a:lstStyle>
            <a:defPPr>
              <a:defRPr lang="ko-KR"/>
            </a:defPPr>
            <a:lvl1pPr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1pPr>
            <a:lvl2pPr marL="4572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2pPr>
            <a:lvl3pPr marL="9144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3pPr>
            <a:lvl4pPr marL="13716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4pPr>
            <a:lvl5pPr marL="18288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5pPr>
            <a:lvl6pPr marL="2286000" algn="l" defTabSz="914400" rtl="0" eaLnBrk="1" latinLnBrk="0" hangingPunct="1">
              <a:defRPr kumimoji="1" kern="1200">
                <a:solidFill>
                  <a:schemeClr val="tx1"/>
                </a:solidFill>
                <a:latin typeface="Gulim" pitchFamily="34" charset="-127"/>
                <a:ea typeface="Gulim" pitchFamily="34" charset="-127"/>
                <a:cs typeface="+mn-cs"/>
              </a:defRPr>
            </a:lvl6pPr>
            <a:lvl7pPr marL="2743200" algn="l" defTabSz="914400" rtl="0" eaLnBrk="1" latinLnBrk="0" hangingPunct="1">
              <a:defRPr kumimoji="1" kern="1200">
                <a:solidFill>
                  <a:schemeClr val="tx1"/>
                </a:solidFill>
                <a:latin typeface="Gulim" pitchFamily="34" charset="-127"/>
                <a:ea typeface="Gulim" pitchFamily="34" charset="-127"/>
                <a:cs typeface="+mn-cs"/>
              </a:defRPr>
            </a:lvl7pPr>
            <a:lvl8pPr marL="3200400" algn="l" defTabSz="914400" rtl="0" eaLnBrk="1" latinLnBrk="0" hangingPunct="1">
              <a:defRPr kumimoji="1" kern="1200">
                <a:solidFill>
                  <a:schemeClr val="tx1"/>
                </a:solidFill>
                <a:latin typeface="Gulim" pitchFamily="34" charset="-127"/>
                <a:ea typeface="Gulim" pitchFamily="34" charset="-127"/>
                <a:cs typeface="+mn-cs"/>
              </a:defRPr>
            </a:lvl8pPr>
            <a:lvl9pPr marL="3657600" algn="l" defTabSz="914400" rtl="0" eaLnBrk="1" latinLnBrk="0" hangingPunct="1">
              <a:defRPr kumimoji="1" kern="1200">
                <a:solidFill>
                  <a:schemeClr val="tx1"/>
                </a:solidFill>
                <a:latin typeface="Gulim" pitchFamily="34" charset="-127"/>
                <a:ea typeface="Gulim" pitchFamily="34" charset="-127"/>
                <a:cs typeface="+mn-cs"/>
              </a:defRPr>
            </a:lvl9pPr>
          </a:lstStyle>
          <a:p>
            <a:pPr algn="ctr"/>
            <a:r>
              <a:rPr lang="zh-CN" altLang="en-US" sz="1600" dirty="0">
                <a:solidFill>
                  <a:srgbClr val="FFCCCC"/>
                </a:solidFill>
                <a:latin typeface="汉仪悠然体简" pitchFamily="18" charset="-122"/>
                <a:ea typeface="汉仪悠然体简" pitchFamily="18" charset="-122"/>
              </a:rPr>
              <a:t>西安交通大学赵银亮</a:t>
            </a:r>
            <a:endParaRPr lang="en-US" altLang="zh-CN" sz="1600" dirty="0">
              <a:solidFill>
                <a:srgbClr val="FFCCCC"/>
              </a:solidFill>
              <a:latin typeface="汉仪悠然体简" pitchFamily="18" charset="-122"/>
              <a:ea typeface="汉仪悠然体简" pitchFamily="18" charset="-122"/>
            </a:endParaRPr>
          </a:p>
          <a:p>
            <a:pPr algn="ctr"/>
            <a:r>
              <a:rPr lang="en-US" altLang="zh-CN" sz="1600" dirty="0">
                <a:solidFill>
                  <a:srgbClr val="FFCCCC"/>
                </a:solidFill>
                <a:latin typeface="汉仪悠然体简" pitchFamily="18" charset="-122"/>
                <a:ea typeface="汉仪悠然体简" pitchFamily="18" charset="-122"/>
              </a:rPr>
              <a:t>《</a:t>
            </a:r>
            <a:r>
              <a:rPr lang="zh-CN" altLang="en-US" sz="1600" dirty="0">
                <a:solidFill>
                  <a:srgbClr val="FFCCCC"/>
                </a:solidFill>
                <a:latin typeface="汉仪悠然体简" pitchFamily="18" charset="-122"/>
                <a:ea typeface="汉仪悠然体简" pitchFamily="18" charset="-122"/>
              </a:rPr>
              <a:t>形式语言与编译</a:t>
            </a:r>
            <a:r>
              <a:rPr lang="en-US" altLang="zh-CN" sz="1600" dirty="0">
                <a:solidFill>
                  <a:srgbClr val="FFCCCC"/>
                </a:solidFill>
                <a:latin typeface="汉仪悠然体简" pitchFamily="18" charset="-122"/>
                <a:ea typeface="汉仪悠然体简" pitchFamily="18" charset="-122"/>
              </a:rPr>
              <a:t>》</a:t>
            </a:r>
            <a:endParaRPr lang="zh-CN" altLang="en-US" sz="1600" dirty="0">
              <a:solidFill>
                <a:srgbClr val="FFCCCC"/>
              </a:solidFill>
              <a:latin typeface="汉仪悠然体简" pitchFamily="18" charset="-122"/>
              <a:ea typeface="汉仪悠然体简" pitchFamily="18"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eaLnBrk="0" hangingPunct="0">
              <a:defRPr/>
            </a:lvl1pPr>
          </a:lstStyle>
          <a:p>
            <a:pPr>
              <a:defRPr/>
            </a:pPr>
            <a:fld id="{C89009D1-2B36-4D2C-9D4F-EEB90A38386D}" type="datetime1">
              <a:rPr lang="zh-CN" altLang="en-US"/>
              <a:pPr>
                <a:defRPr/>
              </a:pPr>
              <a:t>2024/4/16</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BAC66141-66F2-4D3B-9360-5D7AD8B02C04}"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981075"/>
            <a:ext cx="4208463"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4713" y="981075"/>
            <a:ext cx="4208462"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eaLnBrk="0" hangingPunct="0">
              <a:defRPr/>
            </a:lvl1pPr>
          </a:lstStyle>
          <a:p>
            <a:pPr>
              <a:defRPr/>
            </a:pPr>
            <a:fld id="{456D98F9-3672-4225-BC10-03EFCF7A32DE}" type="datetime1">
              <a:rPr lang="zh-CN" altLang="en-US"/>
              <a:pPr>
                <a:defRPr/>
              </a:pPr>
              <a:t>2024/4/16</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7BF9C476-AC91-4B5F-851C-25042C204740}"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eaLnBrk="0" hangingPunct="0">
              <a:defRPr/>
            </a:lvl1pPr>
          </a:lstStyle>
          <a:p>
            <a:pPr>
              <a:defRPr/>
            </a:pPr>
            <a:fld id="{0E6CB3B0-AC19-4BCA-AE85-B2397647BE23}" type="datetime1">
              <a:rPr lang="zh-CN" altLang="en-US"/>
              <a:pPr>
                <a:defRPr/>
              </a:pPr>
              <a:t>2024/4/16</a:t>
            </a:fld>
            <a:endParaRPr lang="en-US" altLang="zh-CN"/>
          </a:p>
        </p:txBody>
      </p:sp>
      <p:sp>
        <p:nvSpPr>
          <p:cNvPr id="8"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eaLnBrk="0" hangingPunct="0">
              <a:defRPr/>
            </a:lvl1pPr>
          </a:lstStyle>
          <a:p>
            <a:pPr>
              <a:defRPr/>
            </a:pPr>
            <a:fld id="{E76BCCD4-78BB-4A98-A30D-917DE64AA5D5}"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eaLnBrk="0" hangingPunct="0">
              <a:defRPr/>
            </a:lvl1pPr>
          </a:lstStyle>
          <a:p>
            <a:pPr>
              <a:defRPr/>
            </a:pPr>
            <a:fld id="{C223DC6B-EEF4-4C7D-A9D8-DEDB8153002C}" type="datetime1">
              <a:rPr lang="zh-CN" altLang="en-US"/>
              <a:pPr>
                <a:defRPr/>
              </a:pPr>
              <a:t>2024/4/16</a:t>
            </a:fld>
            <a:endParaRPr lang="en-US" altLang="zh-CN"/>
          </a:p>
        </p:txBody>
      </p:sp>
      <p:sp>
        <p:nvSpPr>
          <p:cNvPr id="4"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eaLnBrk="0" hangingPunct="0">
              <a:defRPr/>
            </a:lvl1pPr>
          </a:lstStyle>
          <a:p>
            <a:pPr>
              <a:defRPr/>
            </a:pPr>
            <a:fld id="{918EBE35-3097-4DFB-84D4-CDEEA36BEF84}"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vl1pPr>
          </a:lstStyle>
          <a:p>
            <a:pPr>
              <a:defRPr/>
            </a:pPr>
            <a:fld id="{B0FC1E4C-9029-4E3A-8A14-797A659582D7}" type="datetime1">
              <a:rPr lang="zh-CN" altLang="en-US"/>
              <a:pPr>
                <a:defRPr/>
              </a:pPr>
              <a:t>2024/4/16</a:t>
            </a:fld>
            <a:endParaRPr lang="en-US" altLang="zh-CN"/>
          </a:p>
        </p:txBody>
      </p:sp>
      <p:sp>
        <p:nvSpPr>
          <p:cNvPr id="3"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eaLnBrk="0" hangingPunct="0">
              <a:defRPr/>
            </a:lvl1pPr>
          </a:lstStyle>
          <a:p>
            <a:pPr>
              <a:defRPr/>
            </a:pPr>
            <a:fld id="{D9A3ABF8-3BA0-4975-9C24-50B959923FF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eaLnBrk="0" hangingPunct="0">
              <a:defRPr/>
            </a:lvl1pPr>
          </a:lstStyle>
          <a:p>
            <a:pPr>
              <a:defRPr/>
            </a:pPr>
            <a:fld id="{CC3716A0-C629-44EC-8886-F1982DF0A0FB}" type="datetime1">
              <a:rPr lang="zh-CN" altLang="en-US"/>
              <a:pPr>
                <a:defRPr/>
              </a:pPr>
              <a:t>2024/4/16</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1D5A54F0-219B-4885-8816-1DCB2C228436}"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eaLnBrk="0" hangingPunct="0">
              <a:defRPr/>
            </a:lvl1pPr>
          </a:lstStyle>
          <a:p>
            <a:pPr>
              <a:defRPr/>
            </a:pPr>
            <a:fld id="{3CED0AC1-BFD7-4B0A-869E-9AA162B4CDBF}" type="datetime1">
              <a:rPr lang="zh-CN" altLang="en-US"/>
              <a:pPr>
                <a:defRPr/>
              </a:pPr>
              <a:t>2024/4/16</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640F4B0B-157D-4EFD-9B70-7D87B5033A25}"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slideLayout" Target="../slideLayouts/slideLayout17.xml"/><Relationship Id="rId10" Type="http://schemas.microsoft.com/office/2007/relationships/hdphoto" Target="../media/hdphoto1.wdp"/><Relationship Id="rId4" Type="http://schemas.openxmlformats.org/officeDocument/2006/relationships/slideLayout" Target="../slideLayouts/slideLayout16.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AF5FE"/>
            </a:gs>
            <a:gs pos="50000">
              <a:srgbClr val="FFFFFF"/>
            </a:gs>
            <a:gs pos="100000">
              <a:srgbClr val="DAF5FE"/>
            </a:gs>
          </a:gsLst>
          <a:lin ang="2700000" scaled="1"/>
        </a:gradFill>
        <a:effectLst/>
      </p:bgPr>
    </p:bg>
    <p:spTree>
      <p:nvGrpSpPr>
        <p:cNvPr id="1" name=""/>
        <p:cNvGrpSpPr/>
        <p:nvPr/>
      </p:nvGrpSpPr>
      <p:grpSpPr>
        <a:xfrm>
          <a:off x="0" y="0"/>
          <a:ext cx="0" cy="0"/>
          <a:chOff x="0" y="0"/>
          <a:chExt cx="0" cy="0"/>
        </a:xfrm>
      </p:grpSpPr>
      <p:pic>
        <p:nvPicPr>
          <p:cNvPr id="2050" name="Picture 7" descr="图片1"/>
          <p:cNvPicPr>
            <a:picLocks noChangeAspect="1" noChangeArrowheads="1"/>
          </p:cNvPicPr>
          <p:nvPr userDrawn="1"/>
        </p:nvPicPr>
        <p:blipFill>
          <a:blip r:embed="rId14" cstate="print"/>
          <a:srcRect/>
          <a:stretch>
            <a:fillRect/>
          </a:stretch>
        </p:blipFill>
        <p:spPr bwMode="auto">
          <a:xfrm>
            <a:off x="0" y="0"/>
            <a:ext cx="9144000" cy="765175"/>
          </a:xfrm>
          <a:prstGeom prst="rect">
            <a:avLst/>
          </a:prstGeom>
          <a:noFill/>
          <a:ln w="9525">
            <a:noFill/>
            <a:miter lim="800000"/>
            <a:headEnd/>
            <a:tailEnd/>
          </a:ln>
        </p:spPr>
      </p:pic>
      <p:sp>
        <p:nvSpPr>
          <p:cNvPr id="2051" name="Rectangle 2"/>
          <p:cNvSpPr>
            <a:spLocks noGrp="1" noChangeArrowheads="1"/>
          </p:cNvSpPr>
          <p:nvPr>
            <p:ph type="title"/>
          </p:nvPr>
        </p:nvSpPr>
        <p:spPr bwMode="auto">
          <a:xfrm>
            <a:off x="250825" y="44450"/>
            <a:ext cx="864235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Rectangle 3"/>
          <p:cNvSpPr>
            <a:spLocks noGrp="1" noChangeArrowheads="1"/>
          </p:cNvSpPr>
          <p:nvPr>
            <p:ph type="body" idx="1"/>
          </p:nvPr>
        </p:nvSpPr>
        <p:spPr bwMode="auto">
          <a:xfrm>
            <a:off x="323850" y="981075"/>
            <a:ext cx="8569325"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 第二级</a:t>
            </a:r>
          </a:p>
          <a:p>
            <a:pPr lvl="2"/>
            <a:r>
              <a:rPr lang="zh-CN" altLang="en-US"/>
              <a:t> 第三级</a:t>
            </a:r>
          </a:p>
          <a:p>
            <a:pPr lvl="3"/>
            <a:r>
              <a:rPr lang="zh-CN" altLang="en-US"/>
              <a:t>第四级</a:t>
            </a:r>
          </a:p>
          <a:p>
            <a:pPr lvl="4"/>
            <a:r>
              <a:rPr lang="zh-CN" altLang="en-US"/>
              <a:t>第五级</a:t>
            </a:r>
          </a:p>
        </p:txBody>
      </p:sp>
      <p:sp>
        <p:nvSpPr>
          <p:cNvPr id="306180" name="Rectangle 4"/>
          <p:cNvSpPr>
            <a:spLocks noGrp="1" noChangeArrowheads="1"/>
          </p:cNvSpPr>
          <p:nvPr>
            <p:ph type="dt" sz="half" idx="2"/>
          </p:nvPr>
        </p:nvSpPr>
        <p:spPr bwMode="auto">
          <a:xfrm>
            <a:off x="457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0" hangingPunct="1">
              <a:defRPr kumimoji="0" sz="1400">
                <a:solidFill>
                  <a:srgbClr val="99FFCC"/>
                </a:solidFill>
                <a:latin typeface="Arial" charset="0"/>
                <a:ea typeface="宋体" pitchFamily="2" charset="-122"/>
              </a:defRPr>
            </a:lvl1pPr>
          </a:lstStyle>
          <a:p>
            <a:pPr>
              <a:defRPr/>
            </a:pPr>
            <a:fld id="{8547A495-6F0F-40D1-8022-D8CF4A5D3462}" type="datetime1">
              <a:rPr lang="zh-CN" altLang="en-US"/>
              <a:pPr>
                <a:defRPr/>
              </a:pPr>
              <a:t>2024/4/16</a:t>
            </a:fld>
            <a:endParaRPr lang="en-US" altLang="zh-CN"/>
          </a:p>
        </p:txBody>
      </p:sp>
      <p:sp>
        <p:nvSpPr>
          <p:cNvPr id="306181"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0" hangingPunct="1">
              <a:defRPr kumimoji="0" sz="1400">
                <a:solidFill>
                  <a:srgbClr val="000000"/>
                </a:solidFill>
                <a:latin typeface="Arial" charset="0"/>
                <a:ea typeface="宋体" pitchFamily="2" charset="-122"/>
              </a:defRPr>
            </a:lvl1pPr>
          </a:lstStyle>
          <a:p>
            <a:pPr>
              <a:defRPr/>
            </a:pPr>
            <a:endParaRPr lang="en-US" altLang="zh-CN"/>
          </a:p>
        </p:txBody>
      </p:sp>
      <p:sp>
        <p:nvSpPr>
          <p:cNvPr id="306182"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0" hangingPunct="1">
              <a:defRPr kumimoji="0" sz="1400">
                <a:solidFill>
                  <a:srgbClr val="000000"/>
                </a:solidFill>
                <a:latin typeface="Arial" charset="0"/>
                <a:ea typeface="宋体" pitchFamily="2" charset="-122"/>
              </a:defRPr>
            </a:lvl1pPr>
          </a:lstStyle>
          <a:p>
            <a:pPr>
              <a:defRPr/>
            </a:pPr>
            <a:fld id="{874C855A-3850-4EA8-9BE2-1AAA92189164}" type="slidenum">
              <a:rPr lang="zh-CN" altLang="en-US"/>
              <a:pPr>
                <a:defRPr/>
              </a:pPr>
              <a:t>‹#›</a:t>
            </a:fld>
            <a:endParaRPr lang="en-US" altLang="zh-CN"/>
          </a:p>
        </p:txBody>
      </p:sp>
      <p:sp>
        <p:nvSpPr>
          <p:cNvPr id="306185" name="Rectangle 9"/>
          <p:cNvSpPr>
            <a:spLocks noChangeArrowheads="1"/>
          </p:cNvSpPr>
          <p:nvPr userDrawn="1"/>
        </p:nvSpPr>
        <p:spPr bwMode="auto">
          <a:xfrm>
            <a:off x="0" y="765175"/>
            <a:ext cx="9144000" cy="76200"/>
          </a:xfrm>
          <a:prstGeom prst="rect">
            <a:avLst/>
          </a:prstGeom>
          <a:gradFill rotWithShape="1">
            <a:gsLst>
              <a:gs pos="0">
                <a:srgbClr val="000068"/>
              </a:gs>
              <a:gs pos="100000">
                <a:srgbClr val="6600CC"/>
              </a:gs>
            </a:gsLst>
            <a:lin ang="2700000" scaled="1"/>
          </a:gradFill>
          <a:ln w="9525">
            <a:noFill/>
            <a:miter lim="800000"/>
            <a:headEnd/>
            <a:tailEnd/>
          </a:ln>
          <a:effectLst/>
        </p:spPr>
        <p:txBody>
          <a:bodyPr wrap="none" anchor="ctr"/>
          <a:lstStyle/>
          <a:p>
            <a:pPr eaLnBrk="1" latinLnBrk="1" hangingPunct="1">
              <a:defRPr/>
            </a:pPr>
            <a:endParaRPr kumimoji="1" lang="zh-CN" altLang="en-US" sz="1800">
              <a:solidFill>
                <a:srgbClr val="000000"/>
              </a:solidFill>
              <a:latin typeface="Gulim" pitchFamily="34" charset="-127"/>
              <a:ea typeface="Gulim" pitchFamily="34" charset="-127"/>
            </a:endParaRP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Lst>
  <p:hf hdr="0" ft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2pPr>
      <a:lvl3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3pPr>
      <a:lvl4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4pPr>
      <a:lvl5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5pPr>
      <a:lvl6pPr marL="457200" algn="ctr" rtl="0" fontAlgn="base">
        <a:spcBef>
          <a:spcPct val="0"/>
        </a:spcBef>
        <a:spcAft>
          <a:spcPct val="0"/>
        </a:spcAft>
        <a:defRPr sz="3600">
          <a:solidFill>
            <a:schemeClr val="tx2"/>
          </a:solidFill>
          <a:latin typeface="New Century Schoolbook" pitchFamily="18" charset="0"/>
          <a:ea typeface="仿宋_GB2312" pitchFamily="49" charset="-122"/>
        </a:defRPr>
      </a:lvl6pPr>
      <a:lvl7pPr marL="914400" algn="ctr" rtl="0" fontAlgn="base">
        <a:spcBef>
          <a:spcPct val="0"/>
        </a:spcBef>
        <a:spcAft>
          <a:spcPct val="0"/>
        </a:spcAft>
        <a:defRPr sz="3600">
          <a:solidFill>
            <a:schemeClr val="tx2"/>
          </a:solidFill>
          <a:latin typeface="New Century Schoolbook" pitchFamily="18" charset="0"/>
          <a:ea typeface="仿宋_GB2312" pitchFamily="49" charset="-122"/>
        </a:defRPr>
      </a:lvl7pPr>
      <a:lvl8pPr marL="1371600" algn="ctr" rtl="0" fontAlgn="base">
        <a:spcBef>
          <a:spcPct val="0"/>
        </a:spcBef>
        <a:spcAft>
          <a:spcPct val="0"/>
        </a:spcAft>
        <a:defRPr sz="3600">
          <a:solidFill>
            <a:schemeClr val="tx2"/>
          </a:solidFill>
          <a:latin typeface="New Century Schoolbook" pitchFamily="18" charset="0"/>
          <a:ea typeface="仿宋_GB2312" pitchFamily="49" charset="-122"/>
        </a:defRPr>
      </a:lvl8pPr>
      <a:lvl9pPr marL="1828800" algn="ctr" rtl="0" fontAlgn="base">
        <a:spcBef>
          <a:spcPct val="0"/>
        </a:spcBef>
        <a:spcAft>
          <a:spcPct val="0"/>
        </a:spcAft>
        <a:defRPr sz="3600">
          <a:solidFill>
            <a:schemeClr val="tx2"/>
          </a:solidFill>
          <a:latin typeface="New Century Schoolbook" pitchFamily="18" charset="0"/>
          <a:ea typeface="仿宋_GB2312" pitchFamily="49" charset="-122"/>
        </a:defRPr>
      </a:lvl9pPr>
    </p:titleStyle>
    <p:bodyStyle>
      <a:lvl1pPr marL="342900" indent="-342900" algn="l" rtl="0" eaLnBrk="0" fontAlgn="base" hangingPunct="0">
        <a:spcBef>
          <a:spcPct val="20000"/>
        </a:spcBef>
        <a:spcAft>
          <a:spcPct val="10000"/>
        </a:spcAft>
        <a:buBlip>
          <a:blip r:embed="rId15"/>
        </a:buBlip>
        <a:defRPr sz="2800">
          <a:solidFill>
            <a:schemeClr val="tx1"/>
          </a:solidFill>
          <a:latin typeface="+mn-lt"/>
          <a:ea typeface="+mn-ea"/>
          <a:cs typeface="+mn-cs"/>
        </a:defRPr>
      </a:lvl1pPr>
      <a:lvl2pPr marL="742950" indent="-285750" algn="l" rtl="0" eaLnBrk="0" fontAlgn="base" hangingPunct="0">
        <a:spcBef>
          <a:spcPct val="10000"/>
        </a:spcBef>
        <a:spcAft>
          <a:spcPct val="10000"/>
        </a:spcAft>
        <a:buBlip>
          <a:blip r:embed="rId16"/>
        </a:buBlip>
        <a:defRPr sz="2600">
          <a:solidFill>
            <a:schemeClr val="tx1"/>
          </a:solidFill>
          <a:latin typeface="+mn-lt"/>
          <a:ea typeface="楷体_GB2312" pitchFamily="49" charset="-122"/>
        </a:defRPr>
      </a:lvl2pPr>
      <a:lvl3pPr marL="1143000" indent="-228600" algn="l" rtl="0" eaLnBrk="0" fontAlgn="base" hangingPunct="0">
        <a:spcBef>
          <a:spcPct val="5000"/>
        </a:spcBef>
        <a:spcAft>
          <a:spcPct val="5000"/>
        </a:spcAft>
        <a:buClr>
          <a:srgbClr val="FF9900"/>
        </a:buClr>
        <a:buFont typeface="Wingdings" pitchFamily="2" charset="2"/>
        <a:buBlip>
          <a:blip r:embed="rId17"/>
        </a:buBlip>
        <a:defRPr sz="2400">
          <a:solidFill>
            <a:schemeClr val="tx1"/>
          </a:solidFill>
          <a:latin typeface="Times New Roman" pitchFamily="18" charset="0"/>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Arial" charset="0"/>
          <a:ea typeface="宋体" pitchFamily="2" charset="-122"/>
        </a:defRPr>
      </a:lvl5pPr>
      <a:lvl6pPr marL="2514600" indent="-228600" algn="l" rtl="0" fontAlgn="base">
        <a:spcBef>
          <a:spcPct val="20000"/>
        </a:spcBef>
        <a:spcAft>
          <a:spcPct val="0"/>
        </a:spcAft>
        <a:buChar char="»"/>
        <a:defRPr sz="2000">
          <a:solidFill>
            <a:schemeClr val="tx1"/>
          </a:solidFill>
          <a:latin typeface="Arial" charset="0"/>
          <a:ea typeface="宋体" pitchFamily="2" charset="-122"/>
        </a:defRPr>
      </a:lvl6pPr>
      <a:lvl7pPr marL="2971800" indent="-228600" algn="l" rtl="0" fontAlgn="base">
        <a:spcBef>
          <a:spcPct val="20000"/>
        </a:spcBef>
        <a:spcAft>
          <a:spcPct val="0"/>
        </a:spcAft>
        <a:buChar char="»"/>
        <a:defRPr sz="2000">
          <a:solidFill>
            <a:schemeClr val="tx1"/>
          </a:solidFill>
          <a:latin typeface="Arial" charset="0"/>
          <a:ea typeface="宋体" pitchFamily="2" charset="-122"/>
        </a:defRPr>
      </a:lvl7pPr>
      <a:lvl8pPr marL="3429000" indent="-228600" algn="l" rtl="0" fontAlgn="base">
        <a:spcBef>
          <a:spcPct val="20000"/>
        </a:spcBef>
        <a:spcAft>
          <a:spcPct val="0"/>
        </a:spcAft>
        <a:buChar char="»"/>
        <a:defRPr sz="2000">
          <a:solidFill>
            <a:schemeClr val="tx1"/>
          </a:solidFill>
          <a:latin typeface="Arial" charset="0"/>
          <a:ea typeface="宋体" pitchFamily="2" charset="-122"/>
        </a:defRPr>
      </a:lvl8pPr>
      <a:lvl9pPr marL="3886200" indent="-228600" algn="l" rtl="0" fontAlgn="base">
        <a:spcBef>
          <a:spcPct val="20000"/>
        </a:spcBef>
        <a:spcAft>
          <a:spcPct val="0"/>
        </a:spcAft>
        <a:buChar char="»"/>
        <a:defRPr sz="2000">
          <a:solidFill>
            <a:schemeClr val="tx1"/>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pic>
        <p:nvPicPr>
          <p:cNvPr id="1026" name="Picture 39" descr="图片1"/>
          <p:cNvPicPr>
            <a:picLocks noChangeAspect="1" noChangeArrowheads="1"/>
          </p:cNvPicPr>
          <p:nvPr userDrawn="1"/>
        </p:nvPicPr>
        <p:blipFill>
          <a:blip r:embed="rId9" cstate="print">
            <a:extLst>
              <a:ext uri="{BEBA8EAE-BF5A-486C-A8C5-ECC9F3942E4B}">
                <a14:imgProps xmlns:a14="http://schemas.microsoft.com/office/drawing/2010/main">
                  <a14:imgLayer r:embed="rId10">
                    <a14:imgEffect>
                      <a14:colorTemperature colorTemp="6452"/>
                    </a14:imgEffect>
                  </a14:imgLayer>
                </a14:imgProps>
              </a:ext>
            </a:extLst>
          </a:blip>
          <a:srcRect/>
          <a:stretch>
            <a:fillRect/>
          </a:stretch>
        </p:blipFill>
        <p:spPr bwMode="auto">
          <a:xfrm>
            <a:off x="0" y="0"/>
            <a:ext cx="9144000" cy="765175"/>
          </a:xfrm>
          <a:prstGeom prst="rect">
            <a:avLst/>
          </a:prstGeom>
          <a:noFill/>
          <a:ln w="9525">
            <a:noFill/>
            <a:miter lim="800000"/>
            <a:headEnd/>
            <a:tailEnd/>
          </a:ln>
          <a:effectLst>
            <a:softEdge rad="31750"/>
          </a:effectLst>
        </p:spPr>
      </p:pic>
      <p:sp>
        <p:nvSpPr>
          <p:cNvPr id="1027" name="Rectangle 2"/>
          <p:cNvSpPr>
            <a:spLocks noGrp="1" noChangeArrowheads="1"/>
          </p:cNvSpPr>
          <p:nvPr>
            <p:ph type="title"/>
          </p:nvPr>
        </p:nvSpPr>
        <p:spPr bwMode="white">
          <a:xfrm>
            <a:off x="179388" y="0"/>
            <a:ext cx="8713787" cy="765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dirty="0"/>
              <a:t>Click to edit Master title</a:t>
            </a:r>
          </a:p>
        </p:txBody>
      </p:sp>
      <p:sp>
        <p:nvSpPr>
          <p:cNvPr id="1028" name="Rectangle 3"/>
          <p:cNvSpPr>
            <a:spLocks noGrp="1" noChangeArrowheads="1"/>
          </p:cNvSpPr>
          <p:nvPr>
            <p:ph type="body" idx="1"/>
          </p:nvPr>
        </p:nvSpPr>
        <p:spPr bwMode="auto">
          <a:xfrm>
            <a:off x="250825" y="981075"/>
            <a:ext cx="8642350" cy="17912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zh-CN" altLang="en-US" dirty="0"/>
              <a:t> </a:t>
            </a:r>
            <a:r>
              <a:rPr lang="en-US" altLang="zh-CN" dirty="0"/>
              <a:t>Click to edit Master text</a:t>
            </a:r>
          </a:p>
          <a:p>
            <a:pPr lvl="1"/>
            <a:r>
              <a:rPr lang="en-US" altLang="zh-CN" dirty="0"/>
              <a:t>Second level</a:t>
            </a:r>
          </a:p>
          <a:p>
            <a:pPr lvl="3"/>
            <a:r>
              <a:rPr lang="en-US" altLang="zh-CN" dirty="0"/>
              <a:t>Fourth level</a:t>
            </a:r>
          </a:p>
          <a:p>
            <a:pPr lvl="4"/>
            <a:r>
              <a:rPr lang="en-US" altLang="zh-CN" dirty="0"/>
              <a:t>Fifth level</a:t>
            </a:r>
          </a:p>
        </p:txBody>
      </p:sp>
      <p:pic>
        <p:nvPicPr>
          <p:cNvPr id="7" name="Picture 2" descr="http://www.xjtu.edu.cn/img/logo_pic99.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27384"/>
            <a:ext cx="1824137" cy="47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35347"/>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Lst>
  <p:hf hdr="0" ftr="0" dt="0"/>
  <p:txStyles>
    <p:titleStyle>
      <a:lvl1pPr algn="ctr" rtl="0" eaLnBrk="0" fontAlgn="base" hangingPunct="0">
        <a:spcBef>
          <a:spcPct val="0"/>
        </a:spcBef>
        <a:spcAft>
          <a:spcPct val="0"/>
        </a:spcAft>
        <a:defRPr kumimoji="1" sz="3200">
          <a:solidFill>
            <a:schemeClr val="accent1"/>
          </a:solidFill>
          <a:latin typeface="Cambria Math" panose="02040503050406030204" pitchFamily="18" charset="0"/>
          <a:ea typeface="+mj-ea"/>
          <a:cs typeface="+mj-cs"/>
        </a:defRPr>
      </a:lvl1pPr>
      <a:lvl2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2pPr>
      <a:lvl3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3pPr>
      <a:lvl4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4pPr>
      <a:lvl5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5pPr>
      <a:lvl6pPr marL="457200" algn="ctr" rtl="0" fontAlgn="base">
        <a:spcBef>
          <a:spcPct val="0"/>
        </a:spcBef>
        <a:spcAft>
          <a:spcPct val="0"/>
        </a:spcAft>
        <a:defRPr kumimoji="1" sz="3600">
          <a:solidFill>
            <a:schemeClr val="accent1"/>
          </a:solidFill>
          <a:latin typeface="New Century Schoolbook" pitchFamily="18" charset="0"/>
          <a:ea typeface="黑体" pitchFamily="2" charset="-122"/>
        </a:defRPr>
      </a:lvl6pPr>
      <a:lvl7pPr marL="914400" algn="ctr" rtl="0" fontAlgn="base">
        <a:spcBef>
          <a:spcPct val="0"/>
        </a:spcBef>
        <a:spcAft>
          <a:spcPct val="0"/>
        </a:spcAft>
        <a:defRPr kumimoji="1" sz="3600">
          <a:solidFill>
            <a:schemeClr val="accent1"/>
          </a:solidFill>
          <a:latin typeface="New Century Schoolbook" pitchFamily="18" charset="0"/>
          <a:ea typeface="黑体" pitchFamily="2" charset="-122"/>
        </a:defRPr>
      </a:lvl7pPr>
      <a:lvl8pPr marL="1371600" algn="ctr" rtl="0" fontAlgn="base">
        <a:spcBef>
          <a:spcPct val="0"/>
        </a:spcBef>
        <a:spcAft>
          <a:spcPct val="0"/>
        </a:spcAft>
        <a:defRPr kumimoji="1" sz="3600">
          <a:solidFill>
            <a:schemeClr val="accent1"/>
          </a:solidFill>
          <a:latin typeface="New Century Schoolbook" pitchFamily="18" charset="0"/>
          <a:ea typeface="黑体" pitchFamily="2" charset="-122"/>
        </a:defRPr>
      </a:lvl8pPr>
      <a:lvl9pPr marL="1828800" algn="ctr" rtl="0" fontAlgn="base">
        <a:spcBef>
          <a:spcPct val="0"/>
        </a:spcBef>
        <a:spcAft>
          <a:spcPct val="0"/>
        </a:spcAft>
        <a:defRPr kumimoji="1" sz="3600">
          <a:solidFill>
            <a:schemeClr val="accent1"/>
          </a:solidFill>
          <a:latin typeface="New Century Schoolbook" pitchFamily="18" charset="0"/>
          <a:ea typeface="黑体" pitchFamily="2" charset="-122"/>
        </a:defRPr>
      </a:lvl9pPr>
    </p:titleStyle>
    <p:bodyStyle>
      <a:lvl1pPr marL="342900" indent="-342900" algn="l" rtl="0" eaLnBrk="0" fontAlgn="base" hangingPunct="0">
        <a:spcBef>
          <a:spcPct val="20000"/>
        </a:spcBef>
        <a:spcAft>
          <a:spcPct val="0"/>
        </a:spcAft>
        <a:buClrTx/>
        <a:buFont typeface="Cambria Math" panose="02040503050406030204" pitchFamily="18" charset="0"/>
        <a:buChar char="▻"/>
        <a:defRPr kumimoji="1" sz="2400" b="0">
          <a:solidFill>
            <a:schemeClr val="tx1"/>
          </a:solidFill>
          <a:latin typeface="Cambria Math" panose="02040503050406030204" pitchFamily="18" charset="0"/>
          <a:ea typeface="仿宋" panose="02010609060101010101" pitchFamily="49" charset="-122"/>
          <a:cs typeface="+mn-cs"/>
        </a:defRPr>
      </a:lvl1pPr>
      <a:lvl2pPr marL="742950" indent="-285750" algn="l" rtl="0" eaLnBrk="0" fontAlgn="base" hangingPunct="0">
        <a:spcBef>
          <a:spcPct val="20000"/>
        </a:spcBef>
        <a:spcAft>
          <a:spcPct val="0"/>
        </a:spcAft>
        <a:buClr>
          <a:srgbClr val="800080"/>
        </a:buClr>
        <a:buFont typeface="Cambria Math" panose="02040503050406030204" pitchFamily="18" charset="0"/>
        <a:buChar char="⥼"/>
        <a:defRPr kumimoji="1" sz="2400" b="0">
          <a:solidFill>
            <a:srgbClr val="000000"/>
          </a:solidFill>
          <a:latin typeface="Cambria Math" panose="02040503050406030204" pitchFamily="18" charset="0"/>
          <a:ea typeface="仿宋" panose="02010609060101010101" pitchFamily="49" charset="-122"/>
        </a:defRPr>
      </a:lvl2pPr>
      <a:lvl3pPr marL="1143000" indent="-228600" algn="l" rtl="0" eaLnBrk="0" fontAlgn="base" hangingPunct="0">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3pPr>
      <a:lvl4pPr marL="1562100" indent="-228600" algn="l" rtl="0" eaLnBrk="0" fontAlgn="base" hangingPunct="0">
        <a:spcBef>
          <a:spcPct val="20000"/>
        </a:spcBef>
        <a:spcAft>
          <a:spcPct val="0"/>
        </a:spcAft>
        <a:buChar char="–"/>
        <a:defRPr kumimoji="1" sz="2400" b="0">
          <a:solidFill>
            <a:srgbClr val="000000"/>
          </a:solidFill>
          <a:latin typeface="Garamond" pitchFamily="18" charset="0"/>
          <a:ea typeface="Garamond" pitchFamily="18" charset="0"/>
        </a:defRPr>
      </a:lvl4pPr>
      <a:lvl5pPr marL="1981200" indent="-228600" algn="l" rtl="0" eaLnBrk="0" fontAlgn="base" hangingPunct="0">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5pPr>
      <a:lvl6pPr marL="24384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6pPr>
      <a:lvl7pPr marL="28956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7pPr>
      <a:lvl8pPr marL="33528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8pPr>
      <a:lvl9pPr marL="38100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6.e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emf"/><Relationship Id="rId4" Type="http://schemas.openxmlformats.org/officeDocument/2006/relationships/oleObject" Target="../embeddings/oleObject1.bin"/><Relationship Id="rId9"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250825" y="4005263"/>
            <a:ext cx="8686800" cy="2160587"/>
          </a:xfrm>
        </p:spPr>
        <p:txBody>
          <a:bodyPr/>
          <a:lstStyle/>
          <a:p>
            <a:pPr eaLnBrk="1" hangingPunct="1"/>
            <a:endParaRPr lang="en-US" altLang="zh-CN" sz="2400" dirty="0">
              <a:latin typeface="Cambria" panose="02040503050406030204" pitchFamily="18" charset="0"/>
              <a:ea typeface="Cambria" panose="02040503050406030204" pitchFamily="18" charset="0"/>
            </a:endParaRPr>
          </a:p>
          <a:p>
            <a:pPr eaLnBrk="1" hangingPunct="1"/>
            <a:r>
              <a:rPr lang="en-US" altLang="zh-CN" sz="2400" dirty="0">
                <a:latin typeface="Cambria" panose="02040503050406030204" pitchFamily="18" charset="0"/>
                <a:ea typeface="Cambria" panose="02040503050406030204" pitchFamily="18" charset="0"/>
              </a:rPr>
              <a:t>2024.04</a:t>
            </a:r>
            <a:endParaRPr lang="en-US" altLang="zh-CN" dirty="0">
              <a:latin typeface="Cambria" panose="02040503050406030204" pitchFamily="18" charset="0"/>
              <a:ea typeface="Cambria" panose="02040503050406030204" pitchFamily="18" charset="0"/>
            </a:endParaRPr>
          </a:p>
        </p:txBody>
      </p:sp>
      <p:sp>
        <p:nvSpPr>
          <p:cNvPr id="16387" name="Rectangle 4"/>
          <p:cNvSpPr>
            <a:spLocks noGrp="1" noChangeArrowheads="1"/>
          </p:cNvSpPr>
          <p:nvPr>
            <p:ph type="ctrTitle"/>
          </p:nvPr>
        </p:nvSpPr>
        <p:spPr/>
        <p:txBody>
          <a:bodyPr/>
          <a:lstStyle/>
          <a:p>
            <a:pPr eaLnBrk="1" hangingPunct="1"/>
            <a:r>
              <a:rPr lang="zh-CN" altLang="en-US" dirty="0">
                <a:latin typeface="Cambria" panose="02040503050406030204" pitchFamily="18" charset="0"/>
                <a:ea typeface="Cambria" panose="02040503050406030204" pitchFamily="18" charset="0"/>
              </a:rPr>
              <a:t>编译器设计专题实验课</a:t>
            </a:r>
            <a:r>
              <a:rPr lang="en-US" altLang="zh-CN" dirty="0">
                <a:latin typeface="Cambria" panose="02040503050406030204" pitchFamily="18" charset="0"/>
                <a:ea typeface="Cambria" panose="02040503050406030204" pitchFamily="18" charset="0"/>
              </a:rPr>
              <a:t>2024</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实验课构建</a:t>
            </a:r>
          </a:p>
        </p:txBody>
      </p:sp>
      <p:sp>
        <p:nvSpPr>
          <p:cNvPr id="3" name="内容占位符 2"/>
          <p:cNvSpPr>
            <a:spLocks noGrp="1"/>
          </p:cNvSpPr>
          <p:nvPr>
            <p:ph idx="1"/>
          </p:nvPr>
        </p:nvSpPr>
        <p:spPr>
          <a:xfrm>
            <a:off x="250825" y="981074"/>
            <a:ext cx="8642350" cy="2603790"/>
          </a:xfrm>
        </p:spPr>
        <p:txBody>
          <a:bodyPr/>
          <a:lstStyle/>
          <a:p>
            <a:r>
              <a:rPr lang="zh-CN" altLang="en-US" dirty="0"/>
              <a:t>词法分析：</a:t>
            </a:r>
            <a:r>
              <a:rPr lang="en-US" altLang="zh-CN" dirty="0"/>
              <a:t>C</a:t>
            </a:r>
            <a:r>
              <a:rPr lang="zh-CN" altLang="en-US" dirty="0"/>
              <a:t>或</a:t>
            </a:r>
            <a:r>
              <a:rPr lang="en-US" altLang="zh-CN" dirty="0"/>
              <a:t>C++</a:t>
            </a:r>
            <a:r>
              <a:rPr lang="zh-CN" altLang="en-US" dirty="0"/>
              <a:t>，已有具体程序实现</a:t>
            </a:r>
            <a:endParaRPr lang="en-US" altLang="zh-CN" dirty="0"/>
          </a:p>
          <a:p>
            <a:r>
              <a:rPr lang="zh-CN" altLang="en-US" dirty="0"/>
              <a:t>语法分析：有代码框架，这部分比较简单</a:t>
            </a:r>
            <a:endParaRPr lang="en-US" altLang="zh-CN" dirty="0"/>
          </a:p>
          <a:p>
            <a:r>
              <a:rPr lang="zh-CN" altLang="en-US" dirty="0"/>
              <a:t>语义分析：有较大开发工作量，需要实现基于属性文法的</a:t>
            </a:r>
            <a:r>
              <a:rPr lang="en-US" altLang="zh-CN" dirty="0"/>
              <a:t>SLR(1)</a:t>
            </a:r>
            <a:r>
              <a:rPr lang="zh-CN" altLang="en-US" dirty="0"/>
              <a:t>制导的语义分析框架。这部分用</a:t>
            </a:r>
            <a:r>
              <a:rPr lang="en-US" altLang="zh-CN" dirty="0"/>
              <a:t>Lisp</a:t>
            </a:r>
            <a:r>
              <a:rPr lang="zh-CN" altLang="en-US" dirty="0"/>
              <a:t>实现工作量最小</a:t>
            </a:r>
            <a:endParaRPr lang="en-US" altLang="zh-CN" dirty="0"/>
          </a:p>
          <a:p>
            <a:r>
              <a:rPr lang="zh-CN" altLang="en-US" dirty="0"/>
              <a:t>可执行代码生成：有较大开发难度，可做一部分。</a:t>
            </a:r>
            <a:endParaRPr lang="en-US" altLang="zh-CN" dirty="0"/>
          </a:p>
          <a:p>
            <a:r>
              <a:rPr lang="zh-CN" altLang="en-US" dirty="0"/>
              <a:t>需要考虑到：后面两部分采用</a:t>
            </a:r>
            <a:r>
              <a:rPr lang="en-US" altLang="zh-CN" dirty="0"/>
              <a:t>Lisp</a:t>
            </a:r>
            <a:r>
              <a:rPr lang="zh-CN" altLang="en-US" dirty="0"/>
              <a:t>开发的话工作量最小。</a:t>
            </a:r>
          </a:p>
        </p:txBody>
      </p:sp>
    </p:spTree>
    <p:extLst>
      <p:ext uri="{BB962C8B-B14F-4D97-AF65-F5344CB8AC3E}">
        <p14:creationId xmlns:p14="http://schemas.microsoft.com/office/powerpoint/2010/main" val="385622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7">
            <a:extLst>
              <a:ext uri="{FF2B5EF4-FFF2-40B4-BE49-F238E27FC236}">
                <a16:creationId xmlns:a16="http://schemas.microsoft.com/office/drawing/2014/main" id="{FFA895B5-DA8A-4D6F-A721-A7E40AE5D66E}"/>
              </a:ext>
            </a:extLst>
          </p:cNvPr>
          <p:cNvSpPr>
            <a:spLocks noChangeArrowheads="1"/>
          </p:cNvSpPr>
          <p:nvPr/>
        </p:nvSpPr>
        <p:spPr bwMode="auto">
          <a:xfrm>
            <a:off x="483236" y="810021"/>
            <a:ext cx="741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FF0000"/>
                </a:solidFill>
                <a:latin typeface="宋体" panose="02010600030101010101" pitchFamily="2" charset="-122"/>
              </a:rPr>
              <a:t>1. </a:t>
            </a:r>
            <a:r>
              <a:rPr lang="zh-CN" altLang="en-US" sz="2000" dirty="0">
                <a:solidFill>
                  <a:srgbClr val="FF0000"/>
                </a:solidFill>
                <a:latin typeface="宋体" panose="02010600030101010101" pitchFamily="2" charset="-122"/>
              </a:rPr>
              <a:t>实验报告独立上传思源学堂，每次设置上传截止时间，在截止日期之前上传的报告分数</a:t>
            </a:r>
            <a:r>
              <a:rPr lang="en-US" altLang="zh-CN" sz="2000" dirty="0">
                <a:solidFill>
                  <a:srgbClr val="FF0000"/>
                </a:solidFill>
                <a:latin typeface="宋体" panose="02010600030101010101" pitchFamily="2" charset="-122"/>
              </a:rPr>
              <a:t>100%</a:t>
            </a:r>
            <a:r>
              <a:rPr lang="zh-CN" altLang="en-US" sz="2000" dirty="0">
                <a:solidFill>
                  <a:srgbClr val="FF0000"/>
                </a:solidFill>
                <a:latin typeface="宋体" panose="02010600030101010101" pitchFamily="2" charset="-122"/>
              </a:rPr>
              <a:t>，超过截止日期分数</a:t>
            </a:r>
            <a:r>
              <a:rPr lang="en-US" altLang="zh-CN" sz="2000" dirty="0">
                <a:solidFill>
                  <a:srgbClr val="FF0000"/>
                </a:solidFill>
                <a:latin typeface="宋体" panose="02010600030101010101" pitchFamily="2" charset="-122"/>
              </a:rPr>
              <a:t>*0.95.</a:t>
            </a:r>
            <a:endParaRPr lang="en-US" altLang="zh-CN" sz="2000" dirty="0">
              <a:latin typeface="宋体" panose="02010600030101010101" pitchFamily="2" charset="-122"/>
            </a:endParaRPr>
          </a:p>
        </p:txBody>
      </p:sp>
      <p:sp>
        <p:nvSpPr>
          <p:cNvPr id="23557" name="矩形 8">
            <a:extLst>
              <a:ext uri="{FF2B5EF4-FFF2-40B4-BE49-F238E27FC236}">
                <a16:creationId xmlns:a16="http://schemas.microsoft.com/office/drawing/2014/main" id="{1D822170-BCAC-47AC-BBA7-A95C0D4DEDFD}"/>
              </a:ext>
            </a:extLst>
          </p:cNvPr>
          <p:cNvSpPr>
            <a:spLocks noChangeArrowheads="1"/>
          </p:cNvSpPr>
          <p:nvPr/>
        </p:nvSpPr>
        <p:spPr bwMode="auto">
          <a:xfrm>
            <a:off x="504192" y="2598003"/>
            <a:ext cx="7813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3.</a:t>
            </a:r>
            <a:r>
              <a:rPr lang="zh-CN" altLang="en-US" dirty="0">
                <a:solidFill>
                  <a:schemeClr val="tx1"/>
                </a:solidFill>
                <a:latin typeface="宋体" panose="02010600030101010101" pitchFamily="2" charset="-122"/>
              </a:rPr>
              <a:t>考勤部分，每次实验无需单独验收，觉得优秀，希望成绩上</a:t>
            </a:r>
            <a:r>
              <a:rPr lang="en-US" altLang="zh-CN" dirty="0">
                <a:solidFill>
                  <a:schemeClr val="tx1"/>
                </a:solidFill>
                <a:latin typeface="宋体" panose="02010600030101010101" pitchFamily="2" charset="-122"/>
              </a:rPr>
              <a:t>90</a:t>
            </a:r>
            <a:r>
              <a:rPr lang="zh-CN" altLang="en-US" dirty="0">
                <a:solidFill>
                  <a:schemeClr val="tx1"/>
                </a:solidFill>
                <a:latin typeface="宋体" panose="02010600030101010101" pitchFamily="2" charset="-122"/>
              </a:rPr>
              <a:t>，请提出单独验收。</a:t>
            </a:r>
            <a:endParaRPr lang="en-US" altLang="zh-CN" dirty="0">
              <a:solidFill>
                <a:schemeClr val="tx1"/>
              </a:solidFill>
              <a:latin typeface="宋体" panose="02010600030101010101" pitchFamily="2" charset="-122"/>
            </a:endParaRPr>
          </a:p>
        </p:txBody>
      </p:sp>
      <p:sp>
        <p:nvSpPr>
          <p:cNvPr id="23559" name="矩形 3">
            <a:extLst>
              <a:ext uri="{FF2B5EF4-FFF2-40B4-BE49-F238E27FC236}">
                <a16:creationId xmlns:a16="http://schemas.microsoft.com/office/drawing/2014/main" id="{A764C69B-DAC3-4774-94A9-B53D2AA64F28}"/>
              </a:ext>
            </a:extLst>
          </p:cNvPr>
          <p:cNvSpPr>
            <a:spLocks noChangeArrowheads="1"/>
          </p:cNvSpPr>
          <p:nvPr/>
        </p:nvSpPr>
        <p:spPr bwMode="auto">
          <a:xfrm>
            <a:off x="250825" y="-7938"/>
            <a:ext cx="4897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endParaRPr lang="en-US" altLang="zh-CN" sz="3600" dirty="0">
              <a:solidFill>
                <a:schemeClr val="tx1"/>
              </a:solidFill>
              <a:latin typeface="宋体" panose="02010600030101010101" pitchFamily="2" charset="-122"/>
            </a:endParaRPr>
          </a:p>
        </p:txBody>
      </p:sp>
      <p:sp>
        <p:nvSpPr>
          <p:cNvPr id="23560" name="矩形 7">
            <a:extLst>
              <a:ext uri="{FF2B5EF4-FFF2-40B4-BE49-F238E27FC236}">
                <a16:creationId xmlns:a16="http://schemas.microsoft.com/office/drawing/2014/main" id="{0E40D9F0-D2BB-4DF2-ABD9-6767B1167D35}"/>
              </a:ext>
            </a:extLst>
          </p:cNvPr>
          <p:cNvSpPr>
            <a:spLocks noChangeArrowheads="1"/>
          </p:cNvSpPr>
          <p:nvPr/>
        </p:nvSpPr>
        <p:spPr bwMode="auto">
          <a:xfrm>
            <a:off x="477838" y="1676399"/>
            <a:ext cx="75739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chemeClr val="tx1"/>
                </a:solidFill>
                <a:latin typeface="宋体" panose="02010600030101010101" pitchFamily="2" charset="-122"/>
              </a:rPr>
              <a:t>2. </a:t>
            </a:r>
            <a:r>
              <a:rPr lang="zh-CN" altLang="en-US" sz="2000" dirty="0">
                <a:solidFill>
                  <a:schemeClr val="tx1"/>
                </a:solidFill>
                <a:latin typeface="宋体" panose="02010600030101010101" pitchFamily="2" charset="-122"/>
              </a:rPr>
              <a:t>今年尝试使用希冀平台，希冀平台有代码查重和自动校验机制，如有同学愿意配合使用希冀平台，上传作业，实验报告</a:t>
            </a:r>
            <a:r>
              <a:rPr lang="zh-CN" altLang="en-US" sz="2000" dirty="0">
                <a:solidFill>
                  <a:srgbClr val="FF0000"/>
                </a:solidFill>
                <a:latin typeface="宋体" panose="02010600030101010101" pitchFamily="2" charset="-122"/>
              </a:rPr>
              <a:t>分数</a:t>
            </a:r>
            <a:r>
              <a:rPr lang="en-US" altLang="zh-CN" sz="2000" dirty="0">
                <a:solidFill>
                  <a:srgbClr val="FF0000"/>
                </a:solidFill>
                <a:latin typeface="宋体" panose="02010600030101010101" pitchFamily="2" charset="-122"/>
              </a:rPr>
              <a:t>*1.05</a:t>
            </a:r>
            <a:endParaRPr lang="en-US" altLang="zh-CN" sz="2000" dirty="0">
              <a:solidFill>
                <a:schemeClr val="tx1"/>
              </a:solidFill>
              <a:latin typeface="宋体" panose="02010600030101010101" pitchFamily="2" charset="-122"/>
            </a:endParaRPr>
          </a:p>
        </p:txBody>
      </p:sp>
      <p:sp>
        <p:nvSpPr>
          <p:cNvPr id="16" name="矩形 1">
            <a:extLst>
              <a:ext uri="{FF2B5EF4-FFF2-40B4-BE49-F238E27FC236}">
                <a16:creationId xmlns:a16="http://schemas.microsoft.com/office/drawing/2014/main" id="{991C841A-A9B6-4700-A719-AC2A13D54EAC}"/>
              </a:ext>
            </a:extLst>
          </p:cNvPr>
          <p:cNvSpPr>
            <a:spLocks noChangeArrowheads="1"/>
          </p:cNvSpPr>
          <p:nvPr/>
        </p:nvSpPr>
        <p:spPr bwMode="auto">
          <a:xfrm>
            <a:off x="477839" y="3642718"/>
            <a:ext cx="8285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4.</a:t>
            </a:r>
            <a:r>
              <a:rPr lang="zh-CN" altLang="en-US" dirty="0">
                <a:solidFill>
                  <a:schemeClr val="tx1"/>
                </a:solidFill>
                <a:latin typeface="宋体" panose="02010600030101010101" pitchFamily="2" charset="-122"/>
              </a:rPr>
              <a:t>实验内容分必做和选做部分，必做部分一定要完成，</a:t>
            </a:r>
            <a:r>
              <a:rPr lang="en-US" altLang="zh-CN" dirty="0">
                <a:solidFill>
                  <a:schemeClr val="tx1"/>
                </a:solidFill>
                <a:latin typeface="宋体" panose="02010600030101010101" pitchFamily="2" charset="-122"/>
              </a:rPr>
              <a:t> [70%-90%]</a:t>
            </a:r>
          </a:p>
        </p:txBody>
      </p:sp>
      <p:sp>
        <p:nvSpPr>
          <p:cNvPr id="17" name="矩形 8">
            <a:extLst>
              <a:ext uri="{FF2B5EF4-FFF2-40B4-BE49-F238E27FC236}">
                <a16:creationId xmlns:a16="http://schemas.microsoft.com/office/drawing/2014/main" id="{B36321AE-C8AA-40EA-9142-B1CD629C6F32}"/>
              </a:ext>
            </a:extLst>
          </p:cNvPr>
          <p:cNvSpPr>
            <a:spLocks noChangeArrowheads="1"/>
          </p:cNvSpPr>
          <p:nvPr/>
        </p:nvSpPr>
        <p:spPr bwMode="auto">
          <a:xfrm>
            <a:off x="504192" y="4509275"/>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选做根据时间和个人精力完成，必做</a:t>
            </a:r>
            <a:r>
              <a:rPr lang="en-US" altLang="zh-CN" dirty="0">
                <a:solidFill>
                  <a:schemeClr val="tx1"/>
                </a:solidFill>
                <a:latin typeface="宋体" panose="02010600030101010101" pitchFamily="2" charset="-122"/>
              </a:rPr>
              <a:t>+</a:t>
            </a:r>
            <a:r>
              <a:rPr lang="zh-CN" altLang="en-US" dirty="0">
                <a:solidFill>
                  <a:schemeClr val="tx1"/>
                </a:solidFill>
                <a:latin typeface="宋体" panose="02010600030101010101" pitchFamily="2" charset="-122"/>
              </a:rPr>
              <a:t>选做模式，</a:t>
            </a:r>
            <a:r>
              <a:rPr lang="en-US" altLang="zh-CN" dirty="0">
                <a:solidFill>
                  <a:schemeClr val="tx1"/>
                </a:solidFill>
                <a:latin typeface="宋体" panose="02010600030101010101" pitchFamily="2" charset="-122"/>
              </a:rPr>
              <a:t>[90%-100%]</a:t>
            </a:r>
          </a:p>
        </p:txBody>
      </p:sp>
      <p:sp>
        <p:nvSpPr>
          <p:cNvPr id="18" name="矩形 11">
            <a:extLst>
              <a:ext uri="{FF2B5EF4-FFF2-40B4-BE49-F238E27FC236}">
                <a16:creationId xmlns:a16="http://schemas.microsoft.com/office/drawing/2014/main" id="{6B9140FB-0FE0-43AE-A9FB-46740F6F7F7D}"/>
              </a:ext>
            </a:extLst>
          </p:cNvPr>
          <p:cNvSpPr>
            <a:spLocks noChangeArrowheads="1"/>
          </p:cNvSpPr>
          <p:nvPr/>
        </p:nvSpPr>
        <p:spPr bwMode="auto">
          <a:xfrm>
            <a:off x="477838" y="5409091"/>
            <a:ext cx="8359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5.</a:t>
            </a:r>
            <a:r>
              <a:rPr lang="zh-CN" altLang="en-US" dirty="0">
                <a:solidFill>
                  <a:schemeClr val="tx1"/>
                </a:solidFill>
                <a:latin typeface="宋体" panose="02010600030101010101" pitchFamily="2" charset="-122"/>
              </a:rPr>
              <a:t>实验合作模式分独立模式和协作模式，独立模式单独完成协作模式</a:t>
            </a:r>
            <a:r>
              <a:rPr lang="en-US" altLang="zh-CN"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人，完成每次实验，每人提交自己的报告。说明承担的工作内容</a:t>
            </a:r>
            <a:r>
              <a:rPr lang="en-US" altLang="zh-CN" dirty="0">
                <a:solidFill>
                  <a:schemeClr val="tx1"/>
                </a:solidFill>
                <a:latin typeface="宋体" panose="02010600030101010101" pitchFamily="2"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文本框 1">
            <a:extLst>
              <a:ext uri="{FF2B5EF4-FFF2-40B4-BE49-F238E27FC236}">
                <a16:creationId xmlns:a16="http://schemas.microsoft.com/office/drawing/2014/main" id="{FD2F1848-1001-4B05-AD48-2996D0689246}"/>
              </a:ext>
            </a:extLst>
          </p:cNvPr>
          <p:cNvSpPr txBox="1">
            <a:spLocks noChangeArrowheads="1"/>
          </p:cNvSpPr>
          <p:nvPr/>
        </p:nvSpPr>
        <p:spPr bwMode="auto">
          <a:xfrm>
            <a:off x="250825" y="990600"/>
            <a:ext cx="86582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dirty="0">
                <a:solidFill>
                  <a:schemeClr val="tx1"/>
                </a:solidFill>
                <a:latin typeface="Arial" panose="020B0604020202020204" pitchFamily="34" charset="0"/>
              </a:rPr>
              <a:t>1</a:t>
            </a:r>
            <a:r>
              <a:rPr lang="zh-CN" altLang="en-US" dirty="0">
                <a:solidFill>
                  <a:schemeClr val="tx1"/>
                </a:solidFill>
                <a:latin typeface="Arial" panose="020B0604020202020204" pitchFamily="34" charset="0"/>
              </a:rPr>
              <a:t>、实验报告每人一份，对于没有提出主动验收，出勤较低、选择合作模式、没有选做作业的同学，请认真完成报告，报告是非常重要的评分依据，我会仔细阅读大家报告，并给出评分。</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2</a:t>
            </a:r>
            <a:r>
              <a:rPr lang="zh-CN" altLang="en-US" dirty="0">
                <a:solidFill>
                  <a:schemeClr val="tx1"/>
                </a:solidFill>
                <a:latin typeface="Arial" panose="020B0604020202020204" pitchFamily="34" charset="0"/>
              </a:rPr>
              <a:t>，如何拿到</a:t>
            </a:r>
            <a:r>
              <a:rPr lang="en-US" altLang="zh-CN" dirty="0">
                <a:solidFill>
                  <a:schemeClr val="tx1"/>
                </a:solidFill>
                <a:latin typeface="Arial" panose="020B0604020202020204" pitchFamily="34" charset="0"/>
              </a:rPr>
              <a:t>90-100</a:t>
            </a:r>
            <a:r>
              <a:rPr lang="zh-CN" altLang="en-US" dirty="0">
                <a:solidFill>
                  <a:schemeClr val="tx1"/>
                </a:solidFill>
                <a:latin typeface="Arial" panose="020B0604020202020204" pitchFamily="34" charset="0"/>
              </a:rPr>
              <a:t>的高分：</a:t>
            </a:r>
            <a:endParaRPr lang="en-US" altLang="zh-CN" dirty="0">
              <a:solidFill>
                <a:schemeClr val="tx1"/>
              </a:solidFill>
              <a:latin typeface="Arial" panose="020B0604020202020204" pitchFamily="34" charset="0"/>
            </a:endParaRPr>
          </a:p>
          <a:p>
            <a:r>
              <a:rPr lang="zh-CN" altLang="en-US" dirty="0">
                <a:solidFill>
                  <a:schemeClr val="tx1"/>
                </a:solidFill>
                <a:latin typeface="Arial" panose="020B0604020202020204" pitchFamily="34" charset="0"/>
              </a:rPr>
              <a:t>主动验收，在</a:t>
            </a:r>
            <a:r>
              <a:rPr lang="en-US" altLang="zh-CN" dirty="0">
                <a:solidFill>
                  <a:schemeClr val="tx1"/>
                </a:solidFill>
                <a:latin typeface="Arial" panose="020B0604020202020204" pitchFamily="34" charset="0"/>
              </a:rPr>
              <a:t>DDL</a:t>
            </a:r>
            <a:r>
              <a:rPr lang="zh-CN" altLang="en-US" dirty="0">
                <a:solidFill>
                  <a:schemeClr val="tx1"/>
                </a:solidFill>
                <a:latin typeface="Arial" panose="020B0604020202020204" pitchFamily="34" charset="0"/>
              </a:rPr>
              <a:t>之前思源学堂上提交每次实验结果，完成选做，独立模式，在实验报告中采用和其他同学不一样的思路和步骤，提供了遇到的问题和解决问题的步骤。在新平台上提交作业。</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3</a:t>
            </a:r>
            <a:r>
              <a:rPr lang="zh-CN" altLang="en-US" dirty="0">
                <a:solidFill>
                  <a:schemeClr val="tx1"/>
                </a:solidFill>
                <a:latin typeface="Arial" panose="020B0604020202020204" pitchFamily="34" charset="0"/>
              </a:rPr>
              <a:t>，成绩区间：</a:t>
            </a:r>
            <a:r>
              <a:rPr lang="en-US" altLang="zh-CN" dirty="0">
                <a:solidFill>
                  <a:schemeClr val="tx1"/>
                </a:solidFill>
                <a:latin typeface="Arial" panose="020B0604020202020204" pitchFamily="34" charset="0"/>
              </a:rPr>
              <a:t>60</a:t>
            </a:r>
            <a:r>
              <a:rPr lang="zh-CN" altLang="en-US" dirty="0">
                <a:solidFill>
                  <a:schemeClr val="tx1"/>
                </a:solidFill>
                <a:latin typeface="Arial" panose="020B0604020202020204" pitchFamily="34" charset="0"/>
              </a:rPr>
              <a:t>以下（必做部分没有完成）</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60-70 </a:t>
            </a:r>
            <a:r>
              <a:rPr lang="zh-CN" altLang="en-US" dirty="0">
                <a:solidFill>
                  <a:schemeClr val="tx1"/>
                </a:solidFill>
                <a:latin typeface="Arial" panose="020B0604020202020204" pitchFamily="34" charset="0"/>
              </a:rPr>
              <a:t>（完成必做，协助模式，无出勤，报告按模板来）</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70-80</a:t>
            </a:r>
            <a:r>
              <a:rPr lang="zh-CN" altLang="en-US" dirty="0">
                <a:solidFill>
                  <a:schemeClr val="tx1"/>
                </a:solidFill>
                <a:latin typeface="Arial" panose="020B0604020202020204" pitchFamily="34" charset="0"/>
              </a:rPr>
              <a:t> （完成必做</a:t>
            </a:r>
            <a:r>
              <a:rPr lang="en-US" altLang="zh-CN" dirty="0">
                <a:solidFill>
                  <a:schemeClr val="tx1"/>
                </a:solidFill>
                <a:latin typeface="Arial" panose="020B0604020202020204" pitchFamily="34" charset="0"/>
              </a:rPr>
              <a:t>+</a:t>
            </a:r>
            <a:r>
              <a:rPr lang="zh-CN" altLang="en-US" dirty="0">
                <a:solidFill>
                  <a:schemeClr val="tx1"/>
                </a:solidFill>
                <a:latin typeface="Arial" panose="020B0604020202020204" pitchFamily="34" charset="0"/>
              </a:rPr>
              <a:t>部分选做，协助或独立模式，报告按模板部分实验有原创性，）</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80-90</a:t>
            </a:r>
            <a:r>
              <a:rPr lang="zh-CN" altLang="en-US" dirty="0">
                <a:solidFill>
                  <a:schemeClr val="tx1"/>
                </a:solidFill>
                <a:latin typeface="Arial" panose="020B0604020202020204" pitchFamily="34" charset="0"/>
              </a:rPr>
              <a:t>， （完成所有必做</a:t>
            </a:r>
            <a:r>
              <a:rPr lang="en-US" altLang="zh-CN" dirty="0">
                <a:solidFill>
                  <a:schemeClr val="tx1"/>
                </a:solidFill>
                <a:latin typeface="Arial" panose="020B0604020202020204" pitchFamily="34" charset="0"/>
              </a:rPr>
              <a:t>+</a:t>
            </a:r>
            <a:r>
              <a:rPr lang="zh-CN" altLang="en-US" dirty="0">
                <a:solidFill>
                  <a:schemeClr val="tx1"/>
                </a:solidFill>
                <a:latin typeface="Arial" panose="020B0604020202020204" pitchFamily="34" charset="0"/>
              </a:rPr>
              <a:t>选做，独立模式，有主动验收次数，报告按模板</a:t>
            </a:r>
            <a:r>
              <a:rPr lang="en-US" altLang="zh-CN" dirty="0">
                <a:solidFill>
                  <a:schemeClr val="tx1"/>
                </a:solidFill>
                <a:latin typeface="Arial" panose="020B0604020202020204" pitchFamily="34" charset="0"/>
              </a:rPr>
              <a:t>, </a:t>
            </a:r>
            <a:r>
              <a:rPr lang="zh-CN" altLang="en-US" dirty="0">
                <a:solidFill>
                  <a:schemeClr val="tx1"/>
                </a:solidFill>
                <a:latin typeface="Arial" panose="020B0604020202020204" pitchFamily="34" charset="0"/>
              </a:rPr>
              <a:t>实验有原创性）。</a:t>
            </a:r>
          </a:p>
        </p:txBody>
      </p:sp>
      <p:sp>
        <p:nvSpPr>
          <p:cNvPr id="9" name="矩形 3">
            <a:extLst>
              <a:ext uri="{FF2B5EF4-FFF2-40B4-BE49-F238E27FC236}">
                <a16:creationId xmlns:a16="http://schemas.microsoft.com/office/drawing/2014/main" id="{53FBEA5F-89A2-4D96-ACD0-A8C4E61C8C3D}"/>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关于实验报告</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矩形 1">
            <a:extLst>
              <a:ext uri="{FF2B5EF4-FFF2-40B4-BE49-F238E27FC236}">
                <a16:creationId xmlns:a16="http://schemas.microsoft.com/office/drawing/2014/main" id="{F7F43F87-AEA4-4702-960B-5B7EAA96CA26}"/>
              </a:ext>
            </a:extLst>
          </p:cNvPr>
          <p:cNvSpPr>
            <a:spLocks noChangeArrowheads="1"/>
          </p:cNvSpPr>
          <p:nvPr/>
        </p:nvSpPr>
        <p:spPr bwMode="auto">
          <a:xfrm>
            <a:off x="3598863" y="908050"/>
            <a:ext cx="1368425" cy="5048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总分</a:t>
            </a:r>
          </a:p>
        </p:txBody>
      </p:sp>
      <p:sp>
        <p:nvSpPr>
          <p:cNvPr id="26629" name="矩形 8">
            <a:extLst>
              <a:ext uri="{FF2B5EF4-FFF2-40B4-BE49-F238E27FC236}">
                <a16:creationId xmlns:a16="http://schemas.microsoft.com/office/drawing/2014/main" id="{83EC6181-55DB-442E-9FE3-8F551E63167F}"/>
              </a:ext>
            </a:extLst>
          </p:cNvPr>
          <p:cNvSpPr>
            <a:spLocks noChangeArrowheads="1"/>
          </p:cNvSpPr>
          <p:nvPr/>
        </p:nvSpPr>
        <p:spPr bwMode="auto">
          <a:xfrm>
            <a:off x="474663" y="1814513"/>
            <a:ext cx="2430462" cy="86360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出勤（主动验收</a:t>
            </a:r>
            <a:r>
              <a:rPr lang="en-US" altLang="zh-CN" sz="2400" dirty="0">
                <a:solidFill>
                  <a:schemeClr val="tx1"/>
                </a:solidFill>
                <a:latin typeface="宋体" panose="02010600030101010101" pitchFamily="2" charset="-122"/>
              </a:rPr>
              <a:t>6%</a:t>
            </a:r>
            <a:r>
              <a:rPr lang="zh-CN" altLang="en-US" sz="2400" dirty="0">
                <a:solidFill>
                  <a:schemeClr val="tx1"/>
                </a:solidFill>
                <a:latin typeface="宋体" panose="02010600030101010101" pitchFamily="2" charset="-122"/>
              </a:rPr>
              <a:t>，每次</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分）</a:t>
            </a:r>
          </a:p>
        </p:txBody>
      </p:sp>
      <p:sp>
        <p:nvSpPr>
          <p:cNvPr id="26630" name="矩形 9">
            <a:extLst>
              <a:ext uri="{FF2B5EF4-FFF2-40B4-BE49-F238E27FC236}">
                <a16:creationId xmlns:a16="http://schemas.microsoft.com/office/drawing/2014/main" id="{D6037BA0-DD1D-4A20-99AE-D451E1CC3F78}"/>
              </a:ext>
            </a:extLst>
          </p:cNvPr>
          <p:cNvSpPr>
            <a:spLocks noChangeArrowheads="1"/>
          </p:cNvSpPr>
          <p:nvPr/>
        </p:nvSpPr>
        <p:spPr bwMode="auto">
          <a:xfrm>
            <a:off x="4568825" y="1754188"/>
            <a:ext cx="2087563" cy="80327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实验报告</a:t>
            </a:r>
            <a:r>
              <a:rPr lang="en-US" altLang="zh-CN" sz="2400" dirty="0">
                <a:solidFill>
                  <a:schemeClr val="tx1"/>
                </a:solidFill>
                <a:latin typeface="宋体" panose="02010600030101010101" pitchFamily="2" charset="-122"/>
              </a:rPr>
              <a:t>94%</a:t>
            </a:r>
          </a:p>
          <a:p>
            <a:pPr algn="ctr" eaLnBrk="1" hangingPunct="1"/>
            <a:r>
              <a:rPr lang="en-US" altLang="zh-CN" sz="2400" dirty="0">
                <a:solidFill>
                  <a:schemeClr val="tx1"/>
                </a:solidFill>
                <a:latin typeface="宋体" panose="02010600030101010101" pitchFamily="2" charset="-122"/>
              </a:rPr>
              <a:t>(1.05</a:t>
            </a:r>
            <a:r>
              <a:rPr lang="zh-CN" altLang="en-US" sz="2400" dirty="0">
                <a:solidFill>
                  <a:schemeClr val="tx1"/>
                </a:solidFill>
                <a:latin typeface="宋体" panose="02010600030101010101" pitchFamily="2" charset="-122"/>
              </a:rPr>
              <a:t>或</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权重</a:t>
            </a:r>
            <a:r>
              <a:rPr lang="en-US" altLang="zh-CN" sz="2400" dirty="0">
                <a:solidFill>
                  <a:schemeClr val="tx1"/>
                </a:solidFill>
                <a:latin typeface="宋体" panose="02010600030101010101" pitchFamily="2" charset="-122"/>
              </a:rPr>
              <a:t>)</a:t>
            </a:r>
          </a:p>
          <a:p>
            <a:pPr algn="ctr" eaLnBrk="1" hangingPunct="1"/>
            <a:endParaRPr lang="zh-CN" altLang="en-US" sz="2400" dirty="0">
              <a:solidFill>
                <a:schemeClr val="tx1"/>
              </a:solidFill>
              <a:latin typeface="宋体" panose="02010600030101010101" pitchFamily="2" charset="-122"/>
            </a:endParaRPr>
          </a:p>
        </p:txBody>
      </p:sp>
      <p:cxnSp>
        <p:nvCxnSpPr>
          <p:cNvPr id="26631" name="直接箭头连接符 3">
            <a:extLst>
              <a:ext uri="{FF2B5EF4-FFF2-40B4-BE49-F238E27FC236}">
                <a16:creationId xmlns:a16="http://schemas.microsoft.com/office/drawing/2014/main" id="{3C285A2F-B65F-4DF9-A29C-E02619412B43}"/>
              </a:ext>
            </a:extLst>
          </p:cNvPr>
          <p:cNvCxnSpPr>
            <a:cxnSpLocks noChangeShapeType="1"/>
            <a:stCxn id="26628" idx="2"/>
            <a:endCxn id="26629" idx="0"/>
          </p:cNvCxnSpPr>
          <p:nvPr/>
        </p:nvCxnSpPr>
        <p:spPr bwMode="auto">
          <a:xfrm flipH="1">
            <a:off x="1689100" y="1412875"/>
            <a:ext cx="2593975" cy="4016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2" name="直接箭头连接符 5">
            <a:extLst>
              <a:ext uri="{FF2B5EF4-FFF2-40B4-BE49-F238E27FC236}">
                <a16:creationId xmlns:a16="http://schemas.microsoft.com/office/drawing/2014/main" id="{1CFF8408-DB07-456A-9A19-4278C17131E6}"/>
              </a:ext>
            </a:extLst>
          </p:cNvPr>
          <p:cNvCxnSpPr>
            <a:cxnSpLocks noChangeShapeType="1"/>
            <a:stCxn id="26628" idx="2"/>
            <a:endCxn id="26630" idx="0"/>
          </p:cNvCxnSpPr>
          <p:nvPr/>
        </p:nvCxnSpPr>
        <p:spPr bwMode="auto">
          <a:xfrm>
            <a:off x="4283075" y="1412875"/>
            <a:ext cx="1328738" cy="3413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33" name="矩形 14">
            <a:extLst>
              <a:ext uri="{FF2B5EF4-FFF2-40B4-BE49-F238E27FC236}">
                <a16:creationId xmlns:a16="http://schemas.microsoft.com/office/drawing/2014/main" id="{26CE210F-E224-449A-B928-E8D56952432D}"/>
              </a:ext>
            </a:extLst>
          </p:cNvPr>
          <p:cNvSpPr>
            <a:spLocks noChangeArrowheads="1"/>
          </p:cNvSpPr>
          <p:nvPr/>
        </p:nvSpPr>
        <p:spPr bwMode="auto">
          <a:xfrm>
            <a:off x="219075" y="3132138"/>
            <a:ext cx="1481138" cy="801687"/>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1 (</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sp>
        <p:nvSpPr>
          <p:cNvPr id="26634" name="矩形 15">
            <a:extLst>
              <a:ext uri="{FF2B5EF4-FFF2-40B4-BE49-F238E27FC236}">
                <a16:creationId xmlns:a16="http://schemas.microsoft.com/office/drawing/2014/main" id="{DCC198B8-0788-4F38-A1B1-943DDE76E0E6}"/>
              </a:ext>
            </a:extLst>
          </p:cNvPr>
          <p:cNvSpPr>
            <a:spLocks noChangeArrowheads="1"/>
          </p:cNvSpPr>
          <p:nvPr/>
        </p:nvSpPr>
        <p:spPr bwMode="auto">
          <a:xfrm>
            <a:off x="1882775" y="3132138"/>
            <a:ext cx="1355725" cy="7810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2</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sp>
        <p:nvSpPr>
          <p:cNvPr id="26635" name="矩形 16">
            <a:extLst>
              <a:ext uri="{FF2B5EF4-FFF2-40B4-BE49-F238E27FC236}">
                <a16:creationId xmlns:a16="http://schemas.microsoft.com/office/drawing/2014/main" id="{038A21B5-CFDA-4C27-81B8-4582EBC108BF}"/>
              </a:ext>
            </a:extLst>
          </p:cNvPr>
          <p:cNvSpPr>
            <a:spLocks noChangeArrowheads="1"/>
          </p:cNvSpPr>
          <p:nvPr/>
        </p:nvSpPr>
        <p:spPr bwMode="auto">
          <a:xfrm>
            <a:off x="3492500" y="3125788"/>
            <a:ext cx="1779588" cy="7937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3</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选</a:t>
            </a:r>
            <a:r>
              <a:rPr lang="en-US" altLang="zh-CN" sz="2400">
                <a:solidFill>
                  <a:schemeClr val="tx1"/>
                </a:solidFill>
                <a:latin typeface="宋体" panose="02010600030101010101" pitchFamily="2" charset="-122"/>
              </a:rPr>
              <a:t>)15</a:t>
            </a:r>
          </a:p>
        </p:txBody>
      </p:sp>
      <p:sp>
        <p:nvSpPr>
          <p:cNvPr id="26636" name="矩形 17">
            <a:extLst>
              <a:ext uri="{FF2B5EF4-FFF2-40B4-BE49-F238E27FC236}">
                <a16:creationId xmlns:a16="http://schemas.microsoft.com/office/drawing/2014/main" id="{E843F3CA-A066-42DC-AE56-ED6F90A57EF3}"/>
              </a:ext>
            </a:extLst>
          </p:cNvPr>
          <p:cNvSpPr>
            <a:spLocks noChangeArrowheads="1"/>
          </p:cNvSpPr>
          <p:nvPr/>
        </p:nvSpPr>
        <p:spPr bwMode="auto">
          <a:xfrm>
            <a:off x="5435600" y="3106738"/>
            <a:ext cx="1436688" cy="8477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4</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cxnSp>
        <p:nvCxnSpPr>
          <p:cNvPr id="26637" name="直接箭头连接符 18">
            <a:extLst>
              <a:ext uri="{FF2B5EF4-FFF2-40B4-BE49-F238E27FC236}">
                <a16:creationId xmlns:a16="http://schemas.microsoft.com/office/drawing/2014/main" id="{DDFECF46-2A91-448A-A36F-286BC1AB10B6}"/>
              </a:ext>
            </a:extLst>
          </p:cNvPr>
          <p:cNvCxnSpPr>
            <a:cxnSpLocks noChangeShapeType="1"/>
            <a:stCxn id="26630" idx="2"/>
            <a:endCxn id="26633" idx="0"/>
          </p:cNvCxnSpPr>
          <p:nvPr/>
        </p:nvCxnSpPr>
        <p:spPr bwMode="auto">
          <a:xfrm flipH="1">
            <a:off x="958850" y="2557463"/>
            <a:ext cx="4652963" cy="574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8" name="直接箭头连接符 21">
            <a:extLst>
              <a:ext uri="{FF2B5EF4-FFF2-40B4-BE49-F238E27FC236}">
                <a16:creationId xmlns:a16="http://schemas.microsoft.com/office/drawing/2014/main" id="{4A76455E-8BDE-44A0-A88F-8DF6058056DD}"/>
              </a:ext>
            </a:extLst>
          </p:cNvPr>
          <p:cNvCxnSpPr>
            <a:cxnSpLocks noChangeShapeType="1"/>
            <a:stCxn id="26630" idx="2"/>
            <a:endCxn id="26634" idx="0"/>
          </p:cNvCxnSpPr>
          <p:nvPr/>
        </p:nvCxnSpPr>
        <p:spPr bwMode="auto">
          <a:xfrm flipH="1">
            <a:off x="2560638" y="2557463"/>
            <a:ext cx="3051175" cy="574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9" name="直接箭头连接符 23">
            <a:extLst>
              <a:ext uri="{FF2B5EF4-FFF2-40B4-BE49-F238E27FC236}">
                <a16:creationId xmlns:a16="http://schemas.microsoft.com/office/drawing/2014/main" id="{6AB188F9-692B-4C78-ADDC-81904106B725}"/>
              </a:ext>
            </a:extLst>
          </p:cNvPr>
          <p:cNvCxnSpPr>
            <a:cxnSpLocks noChangeShapeType="1"/>
            <a:stCxn id="26630" idx="2"/>
            <a:endCxn id="26635" idx="0"/>
          </p:cNvCxnSpPr>
          <p:nvPr/>
        </p:nvCxnSpPr>
        <p:spPr bwMode="auto">
          <a:xfrm flipH="1">
            <a:off x="4381500" y="2557463"/>
            <a:ext cx="1230313" cy="5683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0" name="直接箭头连接符 25">
            <a:extLst>
              <a:ext uri="{FF2B5EF4-FFF2-40B4-BE49-F238E27FC236}">
                <a16:creationId xmlns:a16="http://schemas.microsoft.com/office/drawing/2014/main" id="{1294C551-7132-4CE3-9B24-493C8012DEB2}"/>
              </a:ext>
            </a:extLst>
          </p:cNvPr>
          <p:cNvCxnSpPr>
            <a:cxnSpLocks noChangeShapeType="1"/>
            <a:stCxn id="26630" idx="2"/>
            <a:endCxn id="26636" idx="0"/>
          </p:cNvCxnSpPr>
          <p:nvPr/>
        </p:nvCxnSpPr>
        <p:spPr bwMode="auto">
          <a:xfrm>
            <a:off x="5611813" y="2557463"/>
            <a:ext cx="542925" cy="5492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1" name="矩形 17">
            <a:extLst>
              <a:ext uri="{FF2B5EF4-FFF2-40B4-BE49-F238E27FC236}">
                <a16:creationId xmlns:a16="http://schemas.microsoft.com/office/drawing/2014/main" id="{105AC796-33C7-42B2-8680-E395D7201E5A}"/>
              </a:ext>
            </a:extLst>
          </p:cNvPr>
          <p:cNvSpPr>
            <a:spLocks noChangeArrowheads="1"/>
          </p:cNvSpPr>
          <p:nvPr/>
        </p:nvSpPr>
        <p:spPr bwMode="auto">
          <a:xfrm flipH="1">
            <a:off x="7099300" y="3106738"/>
            <a:ext cx="1576388" cy="8223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5</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选</a:t>
            </a:r>
            <a:r>
              <a:rPr lang="en-US" altLang="zh-CN" sz="2400">
                <a:solidFill>
                  <a:schemeClr val="tx1"/>
                </a:solidFill>
                <a:latin typeface="宋体" panose="02010600030101010101" pitchFamily="2" charset="-122"/>
              </a:rPr>
              <a:t>)15</a:t>
            </a:r>
          </a:p>
        </p:txBody>
      </p:sp>
      <p:sp>
        <p:nvSpPr>
          <p:cNvPr id="26642" name="矩形 17">
            <a:extLst>
              <a:ext uri="{FF2B5EF4-FFF2-40B4-BE49-F238E27FC236}">
                <a16:creationId xmlns:a16="http://schemas.microsoft.com/office/drawing/2014/main" id="{BEF7984C-577B-4326-875B-98DA9D849473}"/>
              </a:ext>
            </a:extLst>
          </p:cNvPr>
          <p:cNvSpPr>
            <a:spLocks noChangeArrowheads="1"/>
          </p:cNvSpPr>
          <p:nvPr/>
        </p:nvSpPr>
        <p:spPr bwMode="auto">
          <a:xfrm>
            <a:off x="3902075" y="4303713"/>
            <a:ext cx="1584325"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7</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必</a:t>
            </a:r>
            <a:r>
              <a:rPr lang="en-US" altLang="zh-CN" dirty="0">
                <a:solidFill>
                  <a:schemeClr val="tx1"/>
                </a:solidFill>
                <a:latin typeface="宋体" panose="02010600030101010101" pitchFamily="2" charset="-122"/>
              </a:rPr>
              <a:t>+</a:t>
            </a:r>
            <a:r>
              <a:rPr lang="zh-CN" altLang="en-US"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)15</a:t>
            </a:r>
          </a:p>
        </p:txBody>
      </p:sp>
      <p:sp>
        <p:nvSpPr>
          <p:cNvPr id="26643" name="矩形 17">
            <a:extLst>
              <a:ext uri="{FF2B5EF4-FFF2-40B4-BE49-F238E27FC236}">
                <a16:creationId xmlns:a16="http://schemas.microsoft.com/office/drawing/2014/main" id="{98A74C99-06B6-4107-9674-DFC88EE0C23E}"/>
              </a:ext>
            </a:extLst>
          </p:cNvPr>
          <p:cNvSpPr>
            <a:spLocks noChangeArrowheads="1"/>
          </p:cNvSpPr>
          <p:nvPr/>
        </p:nvSpPr>
        <p:spPr bwMode="auto">
          <a:xfrm>
            <a:off x="1403350" y="4303713"/>
            <a:ext cx="1584325"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6</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必</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)15</a:t>
            </a:r>
          </a:p>
        </p:txBody>
      </p:sp>
      <p:sp>
        <p:nvSpPr>
          <p:cNvPr id="26644" name="矩形 17">
            <a:extLst>
              <a:ext uri="{FF2B5EF4-FFF2-40B4-BE49-F238E27FC236}">
                <a16:creationId xmlns:a16="http://schemas.microsoft.com/office/drawing/2014/main" id="{1802148B-B96A-4CBA-B160-EB4D0080CD51}"/>
              </a:ext>
            </a:extLst>
          </p:cNvPr>
          <p:cNvSpPr>
            <a:spLocks noChangeArrowheads="1"/>
          </p:cNvSpPr>
          <p:nvPr/>
        </p:nvSpPr>
        <p:spPr bwMode="auto">
          <a:xfrm>
            <a:off x="6340475" y="4306888"/>
            <a:ext cx="1516063"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8</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)10</a:t>
            </a:r>
          </a:p>
        </p:txBody>
      </p:sp>
      <p:cxnSp>
        <p:nvCxnSpPr>
          <p:cNvPr id="26645" name="直接箭头连接符 25">
            <a:extLst>
              <a:ext uri="{FF2B5EF4-FFF2-40B4-BE49-F238E27FC236}">
                <a16:creationId xmlns:a16="http://schemas.microsoft.com/office/drawing/2014/main" id="{3782BEF3-2925-47C0-BDB5-DA2EBA51C520}"/>
              </a:ext>
            </a:extLst>
          </p:cNvPr>
          <p:cNvCxnSpPr>
            <a:cxnSpLocks noChangeShapeType="1"/>
            <a:stCxn id="26630" idx="2"/>
            <a:endCxn id="26641" idx="0"/>
          </p:cNvCxnSpPr>
          <p:nvPr/>
        </p:nvCxnSpPr>
        <p:spPr bwMode="auto">
          <a:xfrm>
            <a:off x="5611813" y="2557463"/>
            <a:ext cx="2276475" cy="5492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6" name="直接箭头连接符 25">
            <a:extLst>
              <a:ext uri="{FF2B5EF4-FFF2-40B4-BE49-F238E27FC236}">
                <a16:creationId xmlns:a16="http://schemas.microsoft.com/office/drawing/2014/main" id="{1D230191-F1ED-4575-9039-E9E142C0C614}"/>
              </a:ext>
            </a:extLst>
          </p:cNvPr>
          <p:cNvCxnSpPr>
            <a:cxnSpLocks noChangeShapeType="1"/>
            <a:stCxn id="26630" idx="2"/>
            <a:endCxn id="26643" idx="0"/>
          </p:cNvCxnSpPr>
          <p:nvPr/>
        </p:nvCxnSpPr>
        <p:spPr bwMode="auto">
          <a:xfrm flipH="1">
            <a:off x="2195513" y="2557463"/>
            <a:ext cx="3416300" cy="1746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7" name="直接箭头连接符 25">
            <a:extLst>
              <a:ext uri="{FF2B5EF4-FFF2-40B4-BE49-F238E27FC236}">
                <a16:creationId xmlns:a16="http://schemas.microsoft.com/office/drawing/2014/main" id="{B8221FE4-211C-4FA6-8BA0-3B66030C5FAA}"/>
              </a:ext>
            </a:extLst>
          </p:cNvPr>
          <p:cNvCxnSpPr>
            <a:cxnSpLocks noChangeShapeType="1"/>
            <a:stCxn id="26630" idx="2"/>
            <a:endCxn id="26642" idx="0"/>
          </p:cNvCxnSpPr>
          <p:nvPr/>
        </p:nvCxnSpPr>
        <p:spPr bwMode="auto">
          <a:xfrm flipH="1">
            <a:off x="4694238" y="2557463"/>
            <a:ext cx="918369" cy="1746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8" name="直接箭头连接符 25">
            <a:extLst>
              <a:ext uri="{FF2B5EF4-FFF2-40B4-BE49-F238E27FC236}">
                <a16:creationId xmlns:a16="http://schemas.microsoft.com/office/drawing/2014/main" id="{14AE7B7E-B13C-4B8C-8CFB-0BA6494033A8}"/>
              </a:ext>
            </a:extLst>
          </p:cNvPr>
          <p:cNvCxnSpPr>
            <a:cxnSpLocks noChangeShapeType="1"/>
            <a:stCxn id="26630" idx="2"/>
            <a:endCxn id="26644" idx="0"/>
          </p:cNvCxnSpPr>
          <p:nvPr/>
        </p:nvCxnSpPr>
        <p:spPr bwMode="auto">
          <a:xfrm>
            <a:off x="5611813" y="2557463"/>
            <a:ext cx="1487487" cy="1749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9" name="文本框 29736">
            <a:extLst>
              <a:ext uri="{FF2B5EF4-FFF2-40B4-BE49-F238E27FC236}">
                <a16:creationId xmlns:a16="http://schemas.microsoft.com/office/drawing/2014/main" id="{9AB20389-CFF8-4867-BFFD-648675C401C1}"/>
              </a:ext>
            </a:extLst>
          </p:cNvPr>
          <p:cNvSpPr txBox="1">
            <a:spLocks noChangeArrowheads="1"/>
          </p:cNvSpPr>
          <p:nvPr/>
        </p:nvSpPr>
        <p:spPr bwMode="auto">
          <a:xfrm>
            <a:off x="197109" y="5154613"/>
            <a:ext cx="83324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2000" dirty="0">
                <a:solidFill>
                  <a:schemeClr val="tx1"/>
                </a:solidFill>
              </a:rPr>
              <a:t>每个实验选做部分需要说明出现问题如何解决或提供额外思路</a:t>
            </a:r>
          </a:p>
        </p:txBody>
      </p:sp>
      <p:sp>
        <p:nvSpPr>
          <p:cNvPr id="26650" name="文本框 29737">
            <a:extLst>
              <a:ext uri="{FF2B5EF4-FFF2-40B4-BE49-F238E27FC236}">
                <a16:creationId xmlns:a16="http://schemas.microsoft.com/office/drawing/2014/main" id="{2B70BD94-CD31-4C6C-A8A6-6BE4AE8E6DA8}"/>
              </a:ext>
            </a:extLst>
          </p:cNvPr>
          <p:cNvSpPr txBox="1">
            <a:spLocks noChangeArrowheads="1"/>
          </p:cNvSpPr>
          <p:nvPr/>
        </p:nvSpPr>
        <p:spPr bwMode="auto">
          <a:xfrm>
            <a:off x="197109" y="5554723"/>
            <a:ext cx="87944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sz="2000" dirty="0">
                <a:solidFill>
                  <a:schemeClr val="tx1"/>
                </a:solidFill>
              </a:rPr>
              <a:t>1</a:t>
            </a:r>
            <a:r>
              <a:rPr lang="zh-CN" altLang="en-US" sz="2000" dirty="0">
                <a:solidFill>
                  <a:schemeClr val="tx1"/>
                </a:solidFill>
              </a:rPr>
              <a:t>，完全缺勤，独立完成，思源学堂报告及时提交，在新代码平台上提交</a:t>
            </a:r>
            <a:r>
              <a:rPr lang="en-US" altLang="zh-CN" sz="2000" dirty="0">
                <a:solidFill>
                  <a:schemeClr val="tx1"/>
                </a:solidFill>
              </a:rPr>
              <a:t>.</a:t>
            </a:r>
            <a:r>
              <a:rPr lang="zh-CN" altLang="en-US" sz="2000" dirty="0">
                <a:solidFill>
                  <a:schemeClr val="tx1"/>
                </a:solidFill>
              </a:rPr>
              <a:t>最高</a:t>
            </a:r>
            <a:r>
              <a:rPr lang="en-US" altLang="zh-CN" sz="2000" dirty="0">
                <a:solidFill>
                  <a:schemeClr val="tx1"/>
                </a:solidFill>
              </a:rPr>
              <a:t>99</a:t>
            </a:r>
            <a:r>
              <a:rPr lang="zh-CN" altLang="en-US" sz="2000" dirty="0">
                <a:solidFill>
                  <a:schemeClr val="tx1"/>
                </a:solidFill>
              </a:rPr>
              <a:t>。</a:t>
            </a:r>
            <a:endParaRPr lang="en-US" altLang="zh-CN" sz="2000" dirty="0">
              <a:solidFill>
                <a:schemeClr val="tx1"/>
              </a:solidFill>
            </a:endParaRPr>
          </a:p>
          <a:p>
            <a:r>
              <a:rPr lang="en-US" altLang="zh-CN" sz="2000" dirty="0">
                <a:solidFill>
                  <a:schemeClr val="tx1"/>
                </a:solidFill>
              </a:rPr>
              <a:t>2</a:t>
            </a:r>
            <a:r>
              <a:rPr lang="zh-CN" altLang="en-US" sz="2000" dirty="0">
                <a:solidFill>
                  <a:schemeClr val="tx1"/>
                </a:solidFill>
              </a:rPr>
              <a:t>，经常参与主动验收，思源学堂报告及时提交，独立完成，最后成绩加</a:t>
            </a:r>
            <a:r>
              <a:rPr lang="en-US" altLang="zh-CN" sz="2000" dirty="0">
                <a:solidFill>
                  <a:schemeClr val="tx1"/>
                </a:solidFill>
              </a:rPr>
              <a:t>6</a:t>
            </a:r>
            <a:r>
              <a:rPr lang="zh-CN" altLang="en-US" sz="2000" dirty="0">
                <a:solidFill>
                  <a:schemeClr val="tx1"/>
                </a:solidFill>
              </a:rPr>
              <a:t>分</a:t>
            </a:r>
            <a:endParaRPr lang="zh-CN" altLang="en-US" sz="2000" dirty="0"/>
          </a:p>
        </p:txBody>
      </p:sp>
      <p:sp>
        <p:nvSpPr>
          <p:cNvPr id="27" name="矩形 3">
            <a:extLst>
              <a:ext uri="{FF2B5EF4-FFF2-40B4-BE49-F238E27FC236}">
                <a16:creationId xmlns:a16="http://schemas.microsoft.com/office/drawing/2014/main" id="{0ECA2D67-50F4-4269-92F7-8BA1FFC2F14D}"/>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矩形 8">
            <a:extLst>
              <a:ext uri="{FF2B5EF4-FFF2-40B4-BE49-F238E27FC236}">
                <a16:creationId xmlns:a16="http://schemas.microsoft.com/office/drawing/2014/main" id="{7950541C-874C-40B1-94DF-BB47045C6F8D}"/>
              </a:ext>
            </a:extLst>
          </p:cNvPr>
          <p:cNvSpPr>
            <a:spLocks noChangeArrowheads="1"/>
          </p:cNvSpPr>
          <p:nvPr/>
        </p:nvSpPr>
        <p:spPr bwMode="auto">
          <a:xfrm>
            <a:off x="250825" y="914400"/>
            <a:ext cx="8664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实验模式设计，便于大家按照目标，分配时间，如期完成任务</a:t>
            </a:r>
            <a:endParaRPr lang="en-US" altLang="zh-CN" dirty="0">
              <a:solidFill>
                <a:schemeClr val="tx1"/>
              </a:solidFill>
              <a:latin typeface="宋体" panose="02010600030101010101" pitchFamily="2" charset="-122"/>
            </a:endParaRPr>
          </a:p>
        </p:txBody>
      </p:sp>
      <p:sp>
        <p:nvSpPr>
          <p:cNvPr id="28678" name="矩形 8">
            <a:extLst>
              <a:ext uri="{FF2B5EF4-FFF2-40B4-BE49-F238E27FC236}">
                <a16:creationId xmlns:a16="http://schemas.microsoft.com/office/drawing/2014/main" id="{0AFCDDEE-9CFC-4516-BEE1-EF8D35ED578D}"/>
              </a:ext>
            </a:extLst>
          </p:cNvPr>
          <p:cNvSpPr>
            <a:spLocks noChangeArrowheads="1"/>
          </p:cNvSpPr>
          <p:nvPr/>
        </p:nvSpPr>
        <p:spPr bwMode="auto">
          <a:xfrm>
            <a:off x="250825" y="1521619"/>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主动验收，实验的时效性保障和出勤率保障，主要是实验课中完成，组员不用绑定出勤</a:t>
            </a:r>
            <a:endParaRPr lang="en-US" altLang="zh-CN" dirty="0">
              <a:solidFill>
                <a:schemeClr val="tx1"/>
              </a:solidFill>
              <a:latin typeface="宋体" panose="02010600030101010101" pitchFamily="2" charset="-122"/>
            </a:endParaRPr>
          </a:p>
        </p:txBody>
      </p:sp>
      <p:sp>
        <p:nvSpPr>
          <p:cNvPr id="28679" name="矩形 8">
            <a:extLst>
              <a:ext uri="{FF2B5EF4-FFF2-40B4-BE49-F238E27FC236}">
                <a16:creationId xmlns:a16="http://schemas.microsoft.com/office/drawing/2014/main" id="{9B91617B-E244-4CD6-B0B8-DD70045F76C3}"/>
              </a:ext>
            </a:extLst>
          </p:cNvPr>
          <p:cNvSpPr>
            <a:spLocks noChangeArrowheads="1"/>
          </p:cNvSpPr>
          <p:nvPr/>
        </p:nvSpPr>
        <p:spPr bwMode="auto">
          <a:xfrm>
            <a:off x="258601" y="2499725"/>
            <a:ext cx="777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关于报告，建议采用如下格式。</a:t>
            </a:r>
            <a:endParaRPr lang="en-US" altLang="zh-CN" dirty="0">
              <a:solidFill>
                <a:schemeClr val="tx1"/>
              </a:solidFill>
              <a:latin typeface="宋体" panose="02010600030101010101" pitchFamily="2" charset="-122"/>
            </a:endParaRPr>
          </a:p>
        </p:txBody>
      </p:sp>
      <p:sp>
        <p:nvSpPr>
          <p:cNvPr id="8" name="矩形 3">
            <a:extLst>
              <a:ext uri="{FF2B5EF4-FFF2-40B4-BE49-F238E27FC236}">
                <a16:creationId xmlns:a16="http://schemas.microsoft.com/office/drawing/2014/main" id="{7EC01F8E-0FC1-4C69-B8B8-55E6A960DD35}"/>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p>
        </p:txBody>
      </p:sp>
      <p:pic>
        <p:nvPicPr>
          <p:cNvPr id="9" name="图片 1">
            <a:extLst>
              <a:ext uri="{FF2B5EF4-FFF2-40B4-BE49-F238E27FC236}">
                <a16:creationId xmlns:a16="http://schemas.microsoft.com/office/drawing/2014/main" id="{08F37A4D-5A7B-4BDD-A17B-51134CC76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601" y="3032047"/>
            <a:ext cx="8424862" cy="338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A8CE722-203B-46C6-B744-219C5CD5E9B6}"/>
              </a:ext>
            </a:extLst>
          </p:cNvPr>
          <p:cNvSpPr/>
          <p:nvPr/>
        </p:nvSpPr>
        <p:spPr>
          <a:xfrm>
            <a:off x="285750" y="692151"/>
            <a:ext cx="8462963" cy="2432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2773" name="矩形 3">
            <a:extLst>
              <a:ext uri="{FF2B5EF4-FFF2-40B4-BE49-F238E27FC236}">
                <a16:creationId xmlns:a16="http://schemas.microsoft.com/office/drawing/2014/main" id="{BBD73CEA-951B-41BB-9B8D-0720DBE45C46}"/>
              </a:ext>
            </a:extLst>
          </p:cNvPr>
          <p:cNvSpPr>
            <a:spLocks noChangeArrowheads="1"/>
          </p:cNvSpPr>
          <p:nvPr/>
        </p:nvSpPr>
        <p:spPr bwMode="auto">
          <a:xfrm>
            <a:off x="285750" y="819150"/>
            <a:ext cx="83915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sz="2000" dirty="0">
                <a:latin typeface="Tahoma" panose="020B0604030504040204" pitchFamily="34" charset="0"/>
                <a:ea typeface="黑体" panose="02010609060101010101" pitchFamily="49" charset="-122"/>
              </a:rPr>
              <a:t>1</a:t>
            </a:r>
            <a:r>
              <a:rPr lang="zh-CN" altLang="en-US" sz="2000" dirty="0">
                <a:latin typeface="Tahoma" panose="020B0604030504040204" pitchFamily="34" charset="0"/>
                <a:ea typeface="黑体" panose="02010609060101010101" pitchFamily="49" charset="-122"/>
              </a:rPr>
              <a:t>、</a:t>
            </a:r>
            <a:r>
              <a:rPr lang="zh-CN" altLang="en-US" sz="2000" dirty="0">
                <a:latin typeface="宋体" panose="02010600030101010101" pitchFamily="2" charset="-122"/>
              </a:rPr>
              <a:t>单机环境：</a:t>
            </a:r>
            <a:r>
              <a:rPr lang="en-US" altLang="zh-CN" sz="2000" dirty="0">
                <a:latin typeface="宋体" panose="02010600030101010101" pitchFamily="2" charset="-122"/>
              </a:rPr>
              <a:t>Win</a:t>
            </a:r>
            <a:r>
              <a:rPr lang="zh-CN" altLang="en-US" sz="2000" dirty="0">
                <a:latin typeface="宋体" panose="02010600030101010101" pitchFamily="2" charset="-122"/>
              </a:rPr>
              <a:t>，或</a:t>
            </a:r>
            <a:r>
              <a:rPr lang="en-US" altLang="zh-CN" sz="2000" dirty="0">
                <a:latin typeface="宋体" panose="02010600030101010101" pitchFamily="2" charset="-122"/>
              </a:rPr>
              <a:t>Linux</a:t>
            </a:r>
            <a:r>
              <a:rPr lang="zh-CN" altLang="en-US" sz="2000" dirty="0">
                <a:latin typeface="宋体" panose="02010600030101010101" pitchFamily="2" charset="-122"/>
              </a:rPr>
              <a:t>环境，</a:t>
            </a:r>
            <a:endParaRPr lang="en-US" altLang="zh-CN" sz="2000" dirty="0">
              <a:latin typeface="宋体" panose="02010600030101010101" pitchFamily="2" charset="-122"/>
            </a:endParaRPr>
          </a:p>
          <a:p>
            <a:r>
              <a:rPr lang="en-US" altLang="zh-CN" sz="2000" dirty="0">
                <a:latin typeface="宋体" panose="02010600030101010101" pitchFamily="2" charset="-122"/>
              </a:rPr>
              <a:t>	</a:t>
            </a:r>
            <a:r>
              <a:rPr lang="en-US" altLang="zh-CN" sz="2000" dirty="0" err="1">
                <a:latin typeface="宋体" panose="02010600030101010101" pitchFamily="2" charset="-122"/>
              </a:rPr>
              <a:t>Vscode</a:t>
            </a:r>
            <a:r>
              <a:rPr lang="zh-CN" altLang="en-US" sz="2000" dirty="0">
                <a:latin typeface="宋体" panose="02010600030101010101" pitchFamily="2" charset="-122"/>
              </a:rPr>
              <a:t>或者其他可编辑</a:t>
            </a:r>
            <a:r>
              <a:rPr lang="en-US" altLang="zh-CN" sz="2000" dirty="0">
                <a:latin typeface="宋体" panose="02010600030101010101" pitchFamily="2" charset="-122"/>
              </a:rPr>
              <a:t>C</a:t>
            </a:r>
            <a:r>
              <a:rPr lang="zh-CN" altLang="en-US" sz="2000" dirty="0">
                <a:latin typeface="宋体" panose="02010600030101010101" pitchFamily="2" charset="-122"/>
              </a:rPr>
              <a:t>的</a:t>
            </a:r>
            <a:r>
              <a:rPr lang="en-US" altLang="zh-CN" sz="2000" dirty="0">
                <a:latin typeface="宋体" panose="02010600030101010101" pitchFamily="2" charset="-122"/>
              </a:rPr>
              <a:t>IDE,</a:t>
            </a:r>
            <a:r>
              <a:rPr lang="zh-CN" altLang="en-US" sz="2000" dirty="0">
                <a:latin typeface="宋体" panose="02010600030101010101" pitchFamily="2" charset="-122"/>
              </a:rPr>
              <a:t>以及协助实现编译过程的工具</a:t>
            </a:r>
            <a:endParaRPr lang="zh-CN" altLang="en-US" sz="2000" dirty="0">
              <a:latin typeface="Arial" panose="020B0604020202020204" pitchFamily="34" charset="0"/>
            </a:endParaRPr>
          </a:p>
          <a:p>
            <a:r>
              <a:rPr lang="en-US" altLang="zh-CN" sz="2000" dirty="0">
                <a:latin typeface="Tahoma" panose="020B0604030504040204" pitchFamily="34" charset="0"/>
                <a:ea typeface="黑体" panose="02010609060101010101" pitchFamily="49" charset="-122"/>
              </a:rPr>
              <a:t>2</a:t>
            </a:r>
            <a:r>
              <a:rPr lang="zh-CN" altLang="en-US" sz="2000" dirty="0">
                <a:latin typeface="Tahoma" panose="020B0604030504040204" pitchFamily="34" charset="0"/>
                <a:ea typeface="黑体" panose="02010609060101010101" pitchFamily="49" charset="-122"/>
              </a:rPr>
              <a:t>、</a:t>
            </a:r>
            <a:r>
              <a:rPr lang="zh-CN" altLang="en-US" sz="2000" dirty="0"/>
              <a:t>回答同学的问题：自己带不带电脑啊？</a:t>
            </a:r>
          </a:p>
          <a:p>
            <a:pPr eaLnBrk="1" hangingPunct="1"/>
            <a:r>
              <a:rPr lang="zh-CN" altLang="en-US" sz="2000" dirty="0"/>
              <a:t>                  建议本地</a:t>
            </a:r>
            <a:r>
              <a:rPr lang="en-US" altLang="zh-CN" sz="2000" dirty="0"/>
              <a:t>+</a:t>
            </a:r>
            <a:r>
              <a:rPr lang="zh-CN" altLang="en-US" sz="2000" dirty="0"/>
              <a:t>云端</a:t>
            </a:r>
            <a:endParaRPr lang="zh-CN" altLang="en-US" sz="2000" dirty="0">
              <a:latin typeface="Tahoma" panose="020B0604030504040204" pitchFamily="34" charset="0"/>
              <a:ea typeface="黑体" panose="02010609060101010101" pitchFamily="49" charset="-122"/>
            </a:endParaRPr>
          </a:p>
        </p:txBody>
      </p:sp>
      <p:sp>
        <p:nvSpPr>
          <p:cNvPr id="32775" name="矩形 8">
            <a:extLst>
              <a:ext uri="{FF2B5EF4-FFF2-40B4-BE49-F238E27FC236}">
                <a16:creationId xmlns:a16="http://schemas.microsoft.com/office/drawing/2014/main" id="{4AE0861C-5002-4452-BE0D-FA05D37BD8FF}"/>
              </a:ext>
            </a:extLst>
          </p:cNvPr>
          <p:cNvSpPr>
            <a:spLocks noChangeArrowheads="1"/>
          </p:cNvSpPr>
          <p:nvPr/>
        </p:nvSpPr>
        <p:spPr bwMode="auto">
          <a:xfrm>
            <a:off x="240393" y="2183905"/>
            <a:ext cx="8259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latin typeface="Tahoma" panose="020B0604030504040204" pitchFamily="34" charset="0"/>
                <a:ea typeface="黑体" panose="02010609060101010101" pitchFamily="49" charset="-122"/>
              </a:rPr>
              <a:t>3</a:t>
            </a:r>
            <a:r>
              <a:rPr lang="zh-CN" altLang="en-US" sz="2000" dirty="0">
                <a:latin typeface="Tahoma" panose="020B0604030504040204" pitchFamily="34" charset="0"/>
                <a:ea typeface="黑体" panose="02010609060101010101" pitchFamily="49" charset="-122"/>
              </a:rPr>
              <a:t>、需要使用或者借助一些参考工具，如</a:t>
            </a:r>
            <a:r>
              <a:rPr lang="en-US" altLang="zh-CN" sz="2000" dirty="0">
                <a:latin typeface="Tahoma" panose="020B0604030504040204" pitchFamily="34" charset="0"/>
                <a:ea typeface="黑体" panose="02010609060101010101" pitchFamily="49" charset="-122"/>
              </a:rPr>
              <a:t>flex</a:t>
            </a:r>
            <a:r>
              <a:rPr lang="zh-CN" altLang="en-US" sz="2000" dirty="0">
                <a:latin typeface="Tahoma" panose="020B0604030504040204" pitchFamily="34" charset="0"/>
                <a:ea typeface="黑体" panose="02010609060101010101" pitchFamily="49" charset="-122"/>
              </a:rPr>
              <a:t>帮助写词法分析，</a:t>
            </a:r>
            <a:r>
              <a:rPr lang="en-US" altLang="zh-CN" sz="2000" dirty="0">
                <a:latin typeface="Tahoma" panose="020B0604030504040204" pitchFamily="34" charset="0"/>
                <a:ea typeface="黑体" panose="02010609060101010101" pitchFamily="49" charset="-122"/>
              </a:rPr>
              <a:t>bison</a:t>
            </a:r>
            <a:r>
              <a:rPr lang="zh-CN" altLang="en-US" sz="2000" dirty="0">
                <a:latin typeface="Tahoma" panose="020B0604030504040204" pitchFamily="34" charset="0"/>
                <a:ea typeface="黑体" panose="02010609060101010101" pitchFamily="49" charset="-122"/>
              </a:rPr>
              <a:t>，写语法分析，如果是</a:t>
            </a:r>
            <a:r>
              <a:rPr lang="en-US" altLang="zh-CN" sz="2000" dirty="0" err="1">
                <a:latin typeface="Tahoma" panose="020B0604030504040204" pitchFamily="34" charset="0"/>
                <a:ea typeface="黑体" panose="02010609060101010101" pitchFamily="49" charset="-122"/>
              </a:rPr>
              <a:t>linux</a:t>
            </a:r>
            <a:r>
              <a:rPr lang="zh-CN" altLang="en-US" sz="2000" dirty="0">
                <a:latin typeface="Tahoma" panose="020B0604030504040204" pitchFamily="34" charset="0"/>
                <a:ea typeface="黑体" panose="02010609060101010101" pitchFamily="49" charset="-122"/>
              </a:rPr>
              <a:t>环境需要</a:t>
            </a:r>
            <a:r>
              <a:rPr lang="en-US" altLang="zh-CN" sz="2000" dirty="0">
                <a:latin typeface="Tahoma" panose="020B0604030504040204" pitchFamily="34" charset="0"/>
                <a:ea typeface="黑体" panose="02010609060101010101" pitchFamily="49" charset="-122"/>
              </a:rPr>
              <a:t>make</a:t>
            </a:r>
            <a:r>
              <a:rPr lang="zh-CN" altLang="en-US" sz="2000" dirty="0">
                <a:latin typeface="Tahoma" panose="020B0604030504040204" pitchFamily="34" charset="0"/>
                <a:ea typeface="黑体" panose="02010609060101010101" pitchFamily="49" charset="-122"/>
              </a:rPr>
              <a:t>文件</a:t>
            </a:r>
            <a:r>
              <a:rPr lang="en-US" altLang="zh-CN" sz="2000" dirty="0">
                <a:latin typeface="Tahoma" panose="020B0604030504040204" pitchFamily="34" charset="0"/>
                <a:ea typeface="黑体" panose="02010609060101010101" pitchFamily="49" charset="-122"/>
              </a:rPr>
              <a:t>+GCC</a:t>
            </a:r>
            <a:r>
              <a:rPr lang="zh-CN" altLang="en-US" sz="2000" dirty="0">
                <a:latin typeface="Tahoma" panose="020B0604030504040204" pitchFamily="34" charset="0"/>
                <a:ea typeface="黑体" panose="02010609060101010101" pitchFamily="49" charset="-122"/>
              </a:rPr>
              <a:t>做配套</a:t>
            </a:r>
            <a:endParaRPr lang="en-US" altLang="zh-CN" sz="2000" dirty="0">
              <a:latin typeface="宋体" panose="02010600030101010101" pitchFamily="2" charset="-122"/>
            </a:endParaRPr>
          </a:p>
        </p:txBody>
      </p:sp>
      <p:sp>
        <p:nvSpPr>
          <p:cNvPr id="12" name="矩形 3">
            <a:extLst>
              <a:ext uri="{FF2B5EF4-FFF2-40B4-BE49-F238E27FC236}">
                <a16:creationId xmlns:a16="http://schemas.microsoft.com/office/drawing/2014/main" id="{0E7A2DD5-7472-4434-B009-08EADEC30634}"/>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二、</a:t>
            </a:r>
            <a:r>
              <a:rPr lang="zh-CN" altLang="en-US" sz="3600" dirty="0">
                <a:solidFill>
                  <a:schemeClr val="tx1"/>
                </a:solidFill>
                <a:latin typeface="宋体" panose="02010600030101010101" pitchFamily="2" charset="-122"/>
              </a:rPr>
              <a:t>实验环境与工具</a:t>
            </a:r>
          </a:p>
        </p:txBody>
      </p:sp>
      <p:pic>
        <p:nvPicPr>
          <p:cNvPr id="13" name="图片 12">
            <a:extLst>
              <a:ext uri="{FF2B5EF4-FFF2-40B4-BE49-F238E27FC236}">
                <a16:creationId xmlns:a16="http://schemas.microsoft.com/office/drawing/2014/main" id="{9192A33C-6D51-4539-9403-FBC0E1478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25" y="3642475"/>
            <a:ext cx="4083987" cy="2556031"/>
          </a:xfrm>
          <a:prstGeom prst="rect">
            <a:avLst/>
          </a:prstGeom>
        </p:spPr>
      </p:pic>
      <p:pic>
        <p:nvPicPr>
          <p:cNvPr id="14" name="图片 13">
            <a:extLst>
              <a:ext uri="{FF2B5EF4-FFF2-40B4-BE49-F238E27FC236}">
                <a16:creationId xmlns:a16="http://schemas.microsoft.com/office/drawing/2014/main" id="{BEFF5F5C-3121-43A5-BDFC-6ACDCF79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116" y="3660178"/>
            <a:ext cx="4190159" cy="2546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21575" cy="646331"/>
          </a:xfrm>
        </p:spPr>
        <p:txBody>
          <a:bodyPr/>
          <a:lstStyle/>
          <a:p>
            <a:r>
              <a:rPr lang="zh-CN" altLang="en-US" dirty="0"/>
              <a:t>词法分析</a:t>
            </a:r>
          </a:p>
        </p:txBody>
      </p:sp>
      <p:sp>
        <p:nvSpPr>
          <p:cNvPr id="3" name="内容占位符 2"/>
          <p:cNvSpPr>
            <a:spLocks noGrp="1"/>
          </p:cNvSpPr>
          <p:nvPr>
            <p:ph idx="1"/>
          </p:nvPr>
        </p:nvSpPr>
        <p:spPr>
          <a:xfrm>
            <a:off x="616047" y="1142409"/>
            <a:ext cx="8277128" cy="5312223"/>
          </a:xfrm>
        </p:spPr>
        <p:txBody>
          <a:bodyPr/>
          <a:lstStyle/>
          <a:p>
            <a:r>
              <a:rPr lang="zh-CN" altLang="en-US" sz="2000" dirty="0"/>
              <a:t>目的：构建词法分析程序能将源语言程序作为输入，并输出词法记号串到文件中。</a:t>
            </a:r>
            <a:endParaRPr lang="en-US" altLang="zh-CN" sz="2000" dirty="0"/>
          </a:p>
          <a:p>
            <a:r>
              <a:rPr lang="zh-CN" altLang="en-US" sz="2000" dirty="0"/>
              <a:t>功能：</a:t>
            </a:r>
            <a:endParaRPr lang="en-US" altLang="zh-CN" sz="2000" dirty="0"/>
          </a:p>
          <a:p>
            <a:pPr lvl="1"/>
            <a:r>
              <a:rPr lang="zh-CN" altLang="en-US" sz="2000" dirty="0"/>
              <a:t>单词设计包含主文法中所有词法单位；</a:t>
            </a:r>
            <a:endParaRPr lang="en-US" altLang="zh-CN" sz="2000" dirty="0"/>
          </a:p>
          <a:p>
            <a:pPr lvl="1"/>
            <a:r>
              <a:rPr lang="zh-CN" altLang="en-US" sz="2000" dirty="0"/>
              <a:t>一遍扫描或含预处理遍，能删除注解，并允许空白字符串作为分隔；</a:t>
            </a:r>
            <a:endParaRPr lang="en-US" altLang="zh-CN" sz="2000" dirty="0"/>
          </a:p>
          <a:p>
            <a:pPr lvl="1"/>
            <a:r>
              <a:rPr lang="zh-CN" altLang="en-US" sz="2000" dirty="0"/>
              <a:t>分析框架</a:t>
            </a:r>
            <a:r>
              <a:rPr lang="en-US" altLang="zh-CN" sz="2000" dirty="0"/>
              <a:t>scanner()</a:t>
            </a:r>
            <a:r>
              <a:rPr lang="zh-CN" altLang="en-US" sz="2000" dirty="0"/>
              <a:t>允许连续调用直到输入串被扫描完毕，每调用一次返回一个记号；</a:t>
            </a:r>
            <a:endParaRPr lang="en-US" altLang="zh-CN" sz="2000" dirty="0"/>
          </a:p>
          <a:p>
            <a:pPr lvl="1"/>
            <a:r>
              <a:rPr lang="zh-CN" altLang="en-US" sz="2000" dirty="0"/>
              <a:t>有联合</a:t>
            </a:r>
            <a:r>
              <a:rPr lang="en-US" altLang="zh-CN" sz="2000" dirty="0"/>
              <a:t>DFA</a:t>
            </a:r>
            <a:r>
              <a:rPr lang="zh-CN" altLang="en-US" sz="2000" dirty="0"/>
              <a:t>设计结果以及超前搜索功能；</a:t>
            </a:r>
            <a:endParaRPr lang="en-US" altLang="zh-CN" sz="2000" dirty="0"/>
          </a:p>
          <a:p>
            <a:pPr lvl="1"/>
            <a:r>
              <a:rPr lang="zh-CN" altLang="en-US" sz="2000" dirty="0"/>
              <a:t>（可选）词法错误处理。</a:t>
            </a:r>
            <a:endParaRPr lang="en-US" altLang="zh-CN" sz="2000"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a:t>
            </a:r>
            <a:r>
              <a:rPr lang="en-US" altLang="zh-CN" dirty="0"/>
              <a:t>scanner()</a:t>
            </a:r>
            <a:r>
              <a:rPr lang="zh-CN" altLang="en-US" dirty="0"/>
              <a:t>框架；联合</a:t>
            </a:r>
            <a:r>
              <a:rPr lang="en-US" altLang="zh-CN" dirty="0"/>
              <a:t>DFA</a:t>
            </a:r>
            <a:r>
              <a:rPr lang="zh-CN" altLang="en-US" dirty="0"/>
              <a:t>构建；</a:t>
            </a:r>
            <a:r>
              <a:rPr lang="en-US" altLang="zh-CN" dirty="0"/>
              <a:t>C</a:t>
            </a:r>
            <a:r>
              <a:rPr lang="zh-CN" altLang="en-US" dirty="0"/>
              <a:t>、</a:t>
            </a:r>
            <a:r>
              <a:rPr lang="en-US" altLang="zh-CN" dirty="0"/>
              <a:t>C++</a:t>
            </a:r>
            <a:r>
              <a:rPr lang="zh-CN" altLang="en-US" dirty="0"/>
              <a:t>代码</a:t>
            </a:r>
          </a:p>
        </p:txBody>
      </p:sp>
      <p:sp>
        <p:nvSpPr>
          <p:cNvPr id="4" name="矩形 3">
            <a:extLst>
              <a:ext uri="{FF2B5EF4-FFF2-40B4-BE49-F238E27FC236}">
                <a16:creationId xmlns:a16="http://schemas.microsoft.com/office/drawing/2014/main" id="{8D8E9A59-3054-4D9E-BC6C-84BA4861237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实验内容</a:t>
            </a:r>
          </a:p>
        </p:txBody>
      </p:sp>
    </p:spTree>
    <p:extLst>
      <p:ext uri="{BB962C8B-B14F-4D97-AF65-F5344CB8AC3E}">
        <p14:creationId xmlns:p14="http://schemas.microsoft.com/office/powerpoint/2010/main" val="119509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5058" y="827018"/>
            <a:ext cx="8277128" cy="1200329"/>
          </a:xfrm>
        </p:spPr>
        <p:txBody>
          <a:bodyPr/>
          <a:lstStyle/>
          <a:p>
            <a:pPr lvl="0"/>
            <a:r>
              <a:rPr lang="zh-CN" altLang="zh-CN" dirty="0"/>
              <a:t>编写</a:t>
            </a:r>
            <a:r>
              <a:rPr lang="zh-CN" altLang="en-US" dirty="0"/>
              <a:t>某</a:t>
            </a:r>
            <a:r>
              <a:rPr lang="zh-CN" altLang="zh-CN" dirty="0"/>
              <a:t>语言的词法分析器的源程序并调试通过。其中词法分析程序既可以自己手动去完成，也可以利用</a:t>
            </a:r>
            <a:r>
              <a:rPr lang="en-US" altLang="zh-CN" dirty="0"/>
              <a:t>LEX</a:t>
            </a:r>
            <a:r>
              <a:rPr lang="zh-CN" altLang="zh-CN" dirty="0"/>
              <a:t>自动生成。</a:t>
            </a:r>
          </a:p>
        </p:txBody>
      </p:sp>
      <p:sp>
        <p:nvSpPr>
          <p:cNvPr id="4" name="矩形 3">
            <a:extLst>
              <a:ext uri="{FF2B5EF4-FFF2-40B4-BE49-F238E27FC236}">
                <a16:creationId xmlns:a16="http://schemas.microsoft.com/office/drawing/2014/main" id="{8D8E9A59-3054-4D9E-BC6C-84BA4861237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
        <p:nvSpPr>
          <p:cNvPr id="8" name="矩形 7">
            <a:extLst>
              <a:ext uri="{FF2B5EF4-FFF2-40B4-BE49-F238E27FC236}">
                <a16:creationId xmlns:a16="http://schemas.microsoft.com/office/drawing/2014/main" id="{D805FC67-4958-4139-B240-1BD87C604CC5}"/>
              </a:ext>
            </a:extLst>
          </p:cNvPr>
          <p:cNvSpPr/>
          <p:nvPr/>
        </p:nvSpPr>
        <p:spPr>
          <a:xfrm>
            <a:off x="990600" y="1605985"/>
            <a:ext cx="8077200" cy="5252015"/>
          </a:xfrm>
          <a:prstGeom prst="rect">
            <a:avLst/>
          </a:prstGeom>
        </p:spPr>
        <p:txBody>
          <a:bodyPr wrap="square">
            <a:spAutoFit/>
          </a:bodyPr>
          <a:lstStyle/>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XY</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语言的文法及词法如下。</a:t>
            </a:r>
          </a:p>
          <a:p>
            <a:pPr indent="266700">
              <a:lnSpc>
                <a:spcPct val="125000"/>
              </a:lnSpc>
              <a:spcAft>
                <a:spcPts val="0"/>
              </a:spcAft>
            </a:pPr>
            <a:r>
              <a:rPr lang="en-US" altLang="zh-CN" sz="1800" kern="100" dirty="0">
                <a:latin typeface="黑体" panose="02010609060101010101" pitchFamily="49" charset="-122"/>
                <a:ea typeface="宋体" panose="02010600030101010101" pitchFamily="2" charset="-122"/>
                <a:cs typeface="Times New Roman" panose="02020603050405020304" pitchFamily="18" charset="0"/>
              </a:rPr>
              <a:t>XY</a:t>
            </a:r>
            <a:r>
              <a:rPr lang="zh-CN" altLang="zh-CN" sz="1800" kern="100" dirty="0">
                <a:latin typeface="Cambria Math" panose="02040503050406030204" pitchFamily="18" charset="0"/>
                <a:ea typeface="黑体" panose="02010609060101010101" pitchFamily="49" charset="-122"/>
                <a:cs typeface="Times New Roman" panose="02020603050405020304" pitchFamily="18" charset="0"/>
              </a:rPr>
              <a:t>语法：</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P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D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 → T d | T d[</a:t>
            </a:r>
            <a:r>
              <a:rPr lang="en-US" altLang="zh-CN" sz="1800" kern="100" dirty="0" err="1">
                <a:latin typeface="Cambria Math" panose="02040503050406030204" pitchFamily="18" charset="0"/>
                <a:ea typeface="宋体" panose="02010600030101010101" pitchFamily="2" charset="-122"/>
                <a:cs typeface="Calibri" panose="020F0502020204030204" pitchFamily="34" charset="0"/>
              </a:rPr>
              <a:t>i</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T d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T → int | float | void</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 → T d | T d[] | T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T</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S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S</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S → d = E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E</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E | if (B) S | if (B) S else S | while (B) S | return E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E → </a:t>
            </a:r>
            <a:r>
              <a:rPr lang="en-US" altLang="zh-CN" sz="1800" kern="100" dirty="0" err="1">
                <a:latin typeface="Cambria Math" panose="02040503050406030204" pitchFamily="18" charset="0"/>
                <a:ea typeface="宋体" panose="02010600030101010101" pitchFamily="2" charset="-122"/>
                <a:cs typeface="Times New Roman" panose="02020603050405020304" pitchFamily="18" charset="0"/>
              </a:rPr>
              <a:t>i</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f | d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E</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E + E | E * E | (E)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B →E r E | E</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R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 → E | d[] | d()</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p:txBody>
      </p:sp>
      <p:sp>
        <p:nvSpPr>
          <p:cNvPr id="10" name="标题 9">
            <a:extLst>
              <a:ext uri="{FF2B5EF4-FFF2-40B4-BE49-F238E27FC236}">
                <a16:creationId xmlns:a16="http://schemas.microsoft.com/office/drawing/2014/main" id="{71B45795-45CC-42A7-8CB3-B4FEF9F6627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7754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C77843-02E3-42E7-B57D-CD1863595AFC}"/>
              </a:ext>
            </a:extLst>
          </p:cNvPr>
          <p:cNvSpPr/>
          <p:nvPr/>
        </p:nvSpPr>
        <p:spPr>
          <a:xfrm>
            <a:off x="179388" y="981074"/>
            <a:ext cx="8642350" cy="1440844"/>
          </a:xfrm>
          <a:prstGeom prst="rect">
            <a:avLst/>
          </a:prstGeom>
        </p:spPr>
        <p:txBody>
          <a:bodyPr wrap="square">
            <a:spAutoFit/>
          </a:bodyPr>
          <a:lstStyle/>
          <a:p>
            <a:pPr indent="266700">
              <a:lnSpc>
                <a:spcPct val="125000"/>
              </a:lnSpc>
              <a:spcAft>
                <a:spcPts val="0"/>
              </a:spcAft>
            </a:pP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变元都是语法单元。程序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P</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；声明表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；声明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；类型</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T</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；形参表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；形参</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实参表；实参</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；语句表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；语句</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S</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；表达式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E</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；布尔表达式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B</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a:t>
            </a:r>
          </a:p>
          <a:p>
            <a:pPr indent="266700">
              <a:lnSpc>
                <a:spcPct val="125000"/>
              </a:lnSpc>
              <a:spcAft>
                <a:spcPts val="0"/>
              </a:spcAft>
            </a:pP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终结符为词法单元。</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ID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）；整数</a:t>
            </a:r>
            <a:r>
              <a:rPr lang="en-US" altLang="zh-CN" sz="1800" kern="100" dirty="0" err="1">
                <a:latin typeface="Cambria Math" panose="02040503050406030204" pitchFamily="18" charset="0"/>
                <a:ea typeface="宋体" panose="02010600030101010101" pitchFamily="2" charset="-122"/>
                <a:cs typeface="Times New Roman" panose="02020603050405020304" pitchFamily="18" charset="0"/>
              </a:rPr>
              <a:t>i</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NUM</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）；实数</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f</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FLO</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）；算术运算符</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o</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 /}</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）；关系运算符</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{&lt;, &gt;, ==, &lt;=, &gt;=, !=}</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；以此类推</a:t>
            </a:r>
          </a:p>
        </p:txBody>
      </p:sp>
      <p:sp>
        <p:nvSpPr>
          <p:cNvPr id="5" name="矩形 4">
            <a:extLst>
              <a:ext uri="{FF2B5EF4-FFF2-40B4-BE49-F238E27FC236}">
                <a16:creationId xmlns:a16="http://schemas.microsoft.com/office/drawing/2014/main" id="{276D3F09-96E4-4978-A02E-CF47B4582DB6}"/>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
        <p:nvSpPr>
          <p:cNvPr id="8" name="矩形 7">
            <a:extLst>
              <a:ext uri="{FF2B5EF4-FFF2-40B4-BE49-F238E27FC236}">
                <a16:creationId xmlns:a16="http://schemas.microsoft.com/office/drawing/2014/main" id="{08085DF2-A892-4533-832B-B7A9ECC02346}"/>
              </a:ext>
            </a:extLst>
          </p:cNvPr>
          <p:cNvSpPr/>
          <p:nvPr/>
        </p:nvSpPr>
        <p:spPr>
          <a:xfrm>
            <a:off x="179388" y="2590800"/>
            <a:ext cx="8642350" cy="748346"/>
          </a:xfrm>
          <a:prstGeom prst="rect">
            <a:avLst/>
          </a:prstGeom>
        </p:spPr>
        <p:txBody>
          <a:bodyPr wrap="square">
            <a:spAutoFit/>
          </a:bodyPr>
          <a:lstStyle/>
          <a:p>
            <a:pPr indent="266700">
              <a:lnSpc>
                <a:spcPct val="125000"/>
              </a:lnSpc>
              <a:spcAft>
                <a:spcPts val="0"/>
              </a:spcAft>
            </a:pP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实验一内容：</a:t>
            </a:r>
            <a:endParaRPr lang="en-US"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使用</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win-flex</a:t>
            </a: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工具完成上述语言的正则式，实现词法分析（必做部分）</a:t>
            </a:r>
            <a:endParaRPr lang="en-US" altLang="zh-CN" sz="1800" kern="100" dirty="0">
              <a:latin typeface="Cambria Math" panose="02040503050406030204" pitchFamily="18" charset="0"/>
              <a:ea typeface="宋体" panose="0201060003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id="{FACCE446-0D69-43D3-AF75-8172E6F5A18F}"/>
              </a:ext>
            </a:extLst>
          </p:cNvPr>
          <p:cNvSpPr>
            <a:spLocks noChangeArrowheads="1"/>
          </p:cNvSpPr>
          <p:nvPr/>
        </p:nvSpPr>
        <p:spPr bwMode="auto">
          <a:xfrm>
            <a:off x="762000" y="3339146"/>
            <a:ext cx="851535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词法分析器的构造步骤：</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lvl="1" eaLnBrk="1" hangingPunct="1">
              <a:lnSpc>
                <a:spcPct val="110000"/>
              </a:lnSpc>
            </a:pPr>
            <a:r>
              <a:rPr lang="zh-CN" altLang="en-US">
                <a:solidFill>
                  <a:srgbClr val="800000"/>
                </a:solidFill>
                <a:latin typeface="隶书" panose="02010509060101010101" pitchFamily="49" charset="-122"/>
                <a:ea typeface="隶书" panose="02010509060101010101" pitchFamily="49" charset="-122"/>
              </a:rPr>
              <a:t>正规式</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ea typeface="黑体" panose="02010609060101010101" pitchFamily="49" charset="-122"/>
              </a:rPr>
              <a:t>NFA</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DFA</a:t>
            </a:r>
            <a:r>
              <a:rPr lang="zh-CN" altLang="en-US">
                <a:solidFill>
                  <a:schemeClr val="tx1"/>
                </a:solidFill>
                <a:latin typeface="隶书" panose="02010509060101010101" pitchFamily="49" charset="-122"/>
                <a:ea typeface="隶书" panose="02010509060101010101" pitchFamily="49" charset="-122"/>
              </a:rPr>
              <a:t>－最小化</a:t>
            </a:r>
            <a:r>
              <a:rPr lang="en-US" altLang="zh-CN">
                <a:solidFill>
                  <a:schemeClr val="tx1"/>
                </a:solidFill>
                <a:ea typeface="黑体" panose="02010609060101010101" pitchFamily="49" charset="-122"/>
              </a:rPr>
              <a:t>DFA</a:t>
            </a:r>
            <a:r>
              <a:rPr lang="zh-CN" altLang="en-US">
                <a:solidFill>
                  <a:schemeClr val="tx1"/>
                </a:solidFill>
                <a:latin typeface="隶书" panose="02010509060101010101" pitchFamily="49" charset="-122"/>
                <a:ea typeface="隶书" panose="02010509060101010101" pitchFamily="49" charset="-122"/>
              </a:rPr>
              <a:t>－</a:t>
            </a:r>
            <a:r>
              <a:rPr lang="zh-CN" altLang="en-US">
                <a:solidFill>
                  <a:srgbClr val="800000"/>
                </a:solidFill>
                <a:latin typeface="隶书" panose="02010509060101010101" pitchFamily="49" charset="-122"/>
                <a:ea typeface="隶书" panose="02010509060101010101" pitchFamily="49" charset="-122"/>
              </a:rPr>
              <a:t>分析表（＋驱动器）</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上述构造的每一步都有成熟算法，</a:t>
            </a:r>
            <a:r>
              <a:rPr lang="en-US" altLang="zh-CN">
                <a:solidFill>
                  <a:schemeClr val="tx1"/>
                </a:solidFill>
                <a:latin typeface="隶书" panose="02010509060101010101" pitchFamily="49" charset="-122"/>
                <a:ea typeface="隶书" panose="02010509060101010101" pitchFamily="49" charset="-122"/>
              </a:rPr>
              <a:t>LEX</a:t>
            </a:r>
            <a:r>
              <a:rPr lang="zh-CN" altLang="en-US">
                <a:solidFill>
                  <a:schemeClr val="tx1"/>
                </a:solidFill>
                <a:latin typeface="隶书" panose="02010509060101010101" pitchFamily="49" charset="-122"/>
                <a:ea typeface="隶书" panose="02010509060101010101" pitchFamily="49" charset="-122"/>
              </a:rPr>
              <a:t>组合了这些算法。</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zh-CN" altLang="en-US">
                <a:solidFill>
                  <a:srgbClr val="FF0000"/>
                </a:solidFill>
                <a:latin typeface="隶书" panose="02010509060101010101" pitchFamily="49" charset="-122"/>
                <a:ea typeface="隶书" panose="02010509060101010101" pitchFamily="49" charset="-122"/>
              </a:rPr>
              <a:t>利用生成工具构造词法分析器实质上变成：</a:t>
            </a:r>
          </a:p>
          <a:p>
            <a:pPr eaLnBrk="1" hangingPunct="1">
              <a:lnSpc>
                <a:spcPct val="110000"/>
              </a:lnSpc>
            </a:pPr>
            <a:r>
              <a:rPr lang="zh-CN" altLang="en-US">
                <a:solidFill>
                  <a:srgbClr val="FF0000"/>
                </a:solidFill>
                <a:latin typeface="隶书" panose="02010509060101010101" pitchFamily="49" charset="-122"/>
                <a:ea typeface="隶书" panose="02010509060101010101" pitchFamily="49" charset="-122"/>
              </a:rPr>
              <a:t>	为所需的词法分析器设计正规式</a:t>
            </a:r>
            <a:r>
              <a:rPr lang="zh-CN" altLang="en-US">
                <a:solidFill>
                  <a:schemeClr val="tx1"/>
                </a:solidFill>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35405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outVertical)">
                                      <p:cBhvr>
                                        <p:cTn id="7" dur="500"/>
                                        <p:tgtEl>
                                          <p:spTgt spid="9">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barn(outVertical)">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barn(outVertical)">
                                      <p:cBhvr>
                                        <p:cTn id="15" dur="500"/>
                                        <p:tgtEl>
                                          <p:spTgt spid="9">
                                            <p:txEl>
                                              <p:pRg st="4" end="4"/>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barn(outVertical)">
                                      <p:cBhvr>
                                        <p:cTn id="18" dur="500"/>
                                        <p:tgtEl>
                                          <p:spTgt spid="9">
                                            <p:txEl>
                                              <p:pRg st="6" end="6"/>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barn(outVertical)">
                                      <p:cBhvr>
                                        <p:cTn id="2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0">
            <a:extLst>
              <a:ext uri="{FF2B5EF4-FFF2-40B4-BE49-F238E27FC236}">
                <a16:creationId xmlns:a16="http://schemas.microsoft.com/office/drawing/2014/main" id="{BA0A6BF6-ADEE-4024-B176-15872FD76237}"/>
              </a:ext>
            </a:extLst>
          </p:cNvPr>
          <p:cNvSpPr>
            <a:spLocks noGrp="1" noChangeArrowheads="1"/>
          </p:cNvSpPr>
          <p:nvPr>
            <p:ph type="title"/>
          </p:nvPr>
        </p:nvSpPr>
        <p:spPr>
          <a:xfrm>
            <a:off x="1044057" y="607350"/>
            <a:ext cx="7137400" cy="785812"/>
          </a:xfrm>
        </p:spPr>
        <p:txBody>
          <a:bodyPr/>
          <a:lstStyle/>
          <a:p>
            <a:pPr eaLnBrk="1" hangingPunct="1"/>
            <a:r>
              <a:rPr lang="en-US" altLang="zh-CN" dirty="0">
                <a:ln>
                  <a:noFill/>
                </a:ln>
                <a:latin typeface="仿宋" panose="02010609060101010101" pitchFamily="49" charset="-122"/>
                <a:ea typeface="仿宋" panose="02010609060101010101" pitchFamily="49" charset="-122"/>
              </a:rPr>
              <a:t>flex/</a:t>
            </a:r>
            <a:r>
              <a:rPr lang="en-US" altLang="zh-CN" dirty="0" err="1">
                <a:ln>
                  <a:noFill/>
                </a:ln>
                <a:latin typeface="仿宋" panose="02010609060101010101" pitchFamily="49" charset="-122"/>
                <a:ea typeface="仿宋" panose="02010609060101010101" pitchFamily="49" charset="-122"/>
              </a:rPr>
              <a:t>lex</a:t>
            </a:r>
            <a:r>
              <a:rPr lang="zh-CN" altLang="en-US" dirty="0">
                <a:ln>
                  <a:noFill/>
                </a:ln>
                <a:latin typeface="仿宋" panose="02010609060101010101" pitchFamily="49" charset="-122"/>
                <a:ea typeface="仿宋" panose="02010609060101010101" pitchFamily="49" charset="-122"/>
              </a:rPr>
              <a:t>使用概述</a:t>
            </a:r>
            <a:endParaRPr lang="en-US" altLang="zh-CN" dirty="0">
              <a:ln>
                <a:noFill/>
              </a:ln>
              <a:latin typeface="仿宋" panose="02010609060101010101" pitchFamily="49" charset="-122"/>
              <a:ea typeface="仿宋" panose="02010609060101010101" pitchFamily="49" charset="-122"/>
            </a:endParaRPr>
          </a:p>
        </p:txBody>
      </p:sp>
      <p:graphicFrame>
        <p:nvGraphicFramePr>
          <p:cNvPr id="1037" name="Object 2">
            <a:extLst>
              <a:ext uri="{FF2B5EF4-FFF2-40B4-BE49-F238E27FC236}">
                <a16:creationId xmlns:a16="http://schemas.microsoft.com/office/drawing/2014/main" id="{D1AA5985-2F00-422D-9480-BAE9FCBDF3D9}"/>
              </a:ext>
            </a:extLst>
          </p:cNvPr>
          <p:cNvGraphicFramePr>
            <a:graphicFrameLocks noGrp="1" noChangeAspect="1"/>
          </p:cNvGraphicFramePr>
          <p:nvPr>
            <p:ph idx="1"/>
          </p:nvPr>
        </p:nvGraphicFramePr>
        <p:xfrm>
          <a:off x="2700338" y="1449388"/>
          <a:ext cx="5616575" cy="1109662"/>
        </p:xfrm>
        <a:graphic>
          <a:graphicData uri="http://schemas.openxmlformats.org/presentationml/2006/ole">
            <mc:AlternateContent xmlns:mc="http://schemas.openxmlformats.org/markup-compatibility/2006">
              <mc:Choice xmlns:v="urn:schemas-microsoft-com:vml" Requires="v">
                <p:oleObj spid="_x0000_s1047" name="Visio" r:id="rId4" imgW="2064410" imgH="407518" progId="Visio.Drawing.11">
                  <p:embed/>
                </p:oleObj>
              </mc:Choice>
              <mc:Fallback>
                <p:oleObj name="Visio" r:id="rId4" imgW="2064410" imgH="407518" progId="Visio.Drawing.11">
                  <p:embed/>
                  <p:pic>
                    <p:nvPicPr>
                      <p:cNvPr id="1037" name="Object 2">
                        <a:extLst>
                          <a:ext uri="{FF2B5EF4-FFF2-40B4-BE49-F238E27FC236}">
                            <a16:creationId xmlns:a16="http://schemas.microsoft.com/office/drawing/2014/main" id="{D1AA5985-2F00-422D-9480-BAE9FCBDF3D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00338" y="1449388"/>
                        <a:ext cx="561657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灯片编号占位符 5">
            <a:extLst>
              <a:ext uri="{FF2B5EF4-FFF2-40B4-BE49-F238E27FC236}">
                <a16:creationId xmlns:a16="http://schemas.microsoft.com/office/drawing/2014/main" id="{266E4D85-8A71-4868-9795-56D23C8BED9A}"/>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B3E3BE42-2E96-46BB-B358-289B13349226}" type="slidenum">
              <a:rPr lang="en-US" altLang="zh-CN" b="0">
                <a:solidFill>
                  <a:srgbClr val="000000"/>
                </a:solidFill>
                <a:latin typeface="Verdana" panose="020B0604030504040204" pitchFamily="34" charset="0"/>
              </a:rPr>
              <a:pPr algn="l"/>
              <a:t>19</a:t>
            </a:fld>
            <a:endParaRPr lang="en-US" altLang="zh-CN" b="0">
              <a:solidFill>
                <a:srgbClr val="000000"/>
              </a:solidFill>
              <a:latin typeface="Verdana" panose="020B0604030504040204" pitchFamily="34" charset="0"/>
            </a:endParaRPr>
          </a:p>
        </p:txBody>
      </p:sp>
      <p:grpSp>
        <p:nvGrpSpPr>
          <p:cNvPr id="2" name="Group 27">
            <a:extLst>
              <a:ext uri="{FF2B5EF4-FFF2-40B4-BE49-F238E27FC236}">
                <a16:creationId xmlns:a16="http://schemas.microsoft.com/office/drawing/2014/main" id="{0544DFD9-5B51-47B8-99D8-6575326B49B5}"/>
              </a:ext>
            </a:extLst>
          </p:cNvPr>
          <p:cNvGrpSpPr>
            <a:grpSpLocks/>
          </p:cNvGrpSpPr>
          <p:nvPr/>
        </p:nvGrpSpPr>
        <p:grpSpPr bwMode="auto">
          <a:xfrm>
            <a:off x="3276600" y="2533650"/>
            <a:ext cx="2879725" cy="571500"/>
            <a:chOff x="2064" y="1434"/>
            <a:chExt cx="1814" cy="360"/>
          </a:xfrm>
        </p:grpSpPr>
        <p:sp>
          <p:nvSpPr>
            <p:cNvPr id="30731" name="Rectangle 26">
              <a:extLst>
                <a:ext uri="{FF2B5EF4-FFF2-40B4-BE49-F238E27FC236}">
                  <a16:creationId xmlns:a16="http://schemas.microsoft.com/office/drawing/2014/main" id="{1F1C3732-4CC1-40C3-BEA5-E1E0C502B336}"/>
                </a:ext>
              </a:extLst>
            </p:cNvPr>
            <p:cNvSpPr>
              <a:spLocks noChangeArrowheads="1"/>
            </p:cNvSpPr>
            <p:nvPr/>
          </p:nvSpPr>
          <p:spPr bwMode="auto">
            <a:xfrm>
              <a:off x="2064" y="1522"/>
              <a:ext cx="1814" cy="272"/>
            </a:xfrm>
            <a:prstGeom prst="rect">
              <a:avLst/>
            </a:prstGeom>
            <a:solidFill>
              <a:schemeClr val="accent1"/>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30732" name="Line 24">
              <a:extLst>
                <a:ext uri="{FF2B5EF4-FFF2-40B4-BE49-F238E27FC236}">
                  <a16:creationId xmlns:a16="http://schemas.microsoft.com/office/drawing/2014/main" id="{DC4FD3B2-A13E-4CD6-A07D-5A0CB97B26D2}"/>
                </a:ext>
              </a:extLst>
            </p:cNvPr>
            <p:cNvSpPr>
              <a:spLocks noChangeShapeType="1"/>
            </p:cNvSpPr>
            <p:nvPr/>
          </p:nvSpPr>
          <p:spPr bwMode="auto">
            <a:xfrm flipH="1">
              <a:off x="2064" y="1434"/>
              <a:ext cx="317"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3" name="Line 25">
              <a:extLst>
                <a:ext uri="{FF2B5EF4-FFF2-40B4-BE49-F238E27FC236}">
                  <a16:creationId xmlns:a16="http://schemas.microsoft.com/office/drawing/2014/main" id="{BAF1E727-7C47-446F-8E47-400846BD2953}"/>
                </a:ext>
              </a:extLst>
            </p:cNvPr>
            <p:cNvSpPr>
              <a:spLocks noChangeShapeType="1"/>
            </p:cNvSpPr>
            <p:nvPr/>
          </p:nvSpPr>
          <p:spPr bwMode="auto">
            <a:xfrm>
              <a:off x="3606" y="1434"/>
              <a:ext cx="27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7" name="Rectangle 23">
            <a:extLst>
              <a:ext uri="{FF2B5EF4-FFF2-40B4-BE49-F238E27FC236}">
                <a16:creationId xmlns:a16="http://schemas.microsoft.com/office/drawing/2014/main" id="{F2BA148B-D250-4B83-8B76-8BB23D32F73E}"/>
              </a:ext>
            </a:extLst>
          </p:cNvPr>
          <p:cNvSpPr>
            <a:spLocks noChangeArrowheads="1"/>
          </p:cNvSpPr>
          <p:nvPr/>
        </p:nvSpPr>
        <p:spPr bwMode="auto">
          <a:xfrm>
            <a:off x="2309813" y="2636838"/>
            <a:ext cx="6337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2000">
                <a:solidFill>
                  <a:srgbClr val="800000"/>
                </a:solidFill>
                <a:latin typeface="隶书" panose="02010509060101010101" pitchFamily="49" charset="-122"/>
                <a:ea typeface="隶书" panose="02010509060101010101" pitchFamily="49" charset="-122"/>
              </a:rPr>
              <a:t>正规式</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ea typeface="黑体" panose="02010609060101010101" pitchFamily="49" charset="-122"/>
              </a:rPr>
              <a:t>NFA</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DFA</a:t>
            </a:r>
            <a:r>
              <a:rPr lang="zh-CN" altLang="en-US" sz="2000">
                <a:solidFill>
                  <a:schemeClr val="tx1"/>
                </a:solidFill>
                <a:latin typeface="隶书" panose="02010509060101010101" pitchFamily="49" charset="-122"/>
                <a:ea typeface="隶书" panose="02010509060101010101" pitchFamily="49" charset="-122"/>
              </a:rPr>
              <a:t>－最小化</a:t>
            </a:r>
            <a:r>
              <a:rPr lang="en-US" altLang="zh-CN" sz="2000">
                <a:solidFill>
                  <a:schemeClr val="tx1"/>
                </a:solidFill>
                <a:ea typeface="黑体" panose="02010609060101010101" pitchFamily="49" charset="-122"/>
              </a:rPr>
              <a:t>DFA</a:t>
            </a:r>
            <a:r>
              <a:rPr lang="zh-CN" altLang="en-US" sz="2000">
                <a:solidFill>
                  <a:schemeClr val="tx1"/>
                </a:solidFill>
                <a:latin typeface="隶书" panose="02010509060101010101" pitchFamily="49" charset="-122"/>
                <a:ea typeface="隶书" panose="02010509060101010101" pitchFamily="49" charset="-122"/>
              </a:rPr>
              <a:t>－</a:t>
            </a:r>
            <a:r>
              <a:rPr lang="zh-CN" altLang="en-US" sz="2000">
                <a:solidFill>
                  <a:srgbClr val="800000"/>
                </a:solidFill>
                <a:latin typeface="隶书" panose="02010509060101010101" pitchFamily="49" charset="-122"/>
                <a:ea typeface="隶书" panose="02010509060101010101" pitchFamily="49" charset="-122"/>
              </a:rPr>
              <a:t>分析表（＋驱动器）</a:t>
            </a:r>
          </a:p>
        </p:txBody>
      </p:sp>
      <p:sp>
        <p:nvSpPr>
          <p:cNvPr id="30727" name="Rectangle 4">
            <a:extLst>
              <a:ext uri="{FF2B5EF4-FFF2-40B4-BE49-F238E27FC236}">
                <a16:creationId xmlns:a16="http://schemas.microsoft.com/office/drawing/2014/main" id="{107DE76F-0831-43AB-85CC-9F8D967C40C0}"/>
              </a:ext>
            </a:extLst>
          </p:cNvPr>
          <p:cNvSpPr>
            <a:spLocks noChangeArrowheads="1"/>
          </p:cNvSpPr>
          <p:nvPr/>
        </p:nvSpPr>
        <p:spPr bwMode="auto">
          <a:xfrm>
            <a:off x="250825" y="908050"/>
            <a:ext cx="8458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spcBef>
                <a:spcPct val="50000"/>
              </a:spcBef>
            </a:pPr>
            <a:r>
              <a:rPr lang="en-US" altLang="zh-CN">
                <a:solidFill>
                  <a:schemeClr val="tx1"/>
                </a:solidFill>
                <a:ea typeface="黑体" panose="02010609060101010101" pitchFamily="49" charset="-122"/>
              </a:rPr>
              <a:t>&lt;1&gt;</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工作方式：</a:t>
            </a:r>
          </a:p>
        </p:txBody>
      </p:sp>
      <p:graphicFrame>
        <p:nvGraphicFramePr>
          <p:cNvPr id="1041" name="Object 3">
            <a:extLst>
              <a:ext uri="{FF2B5EF4-FFF2-40B4-BE49-F238E27FC236}">
                <a16:creationId xmlns:a16="http://schemas.microsoft.com/office/drawing/2014/main" id="{3E7BFA76-A3A0-484F-A4A1-22B0E3BD30A5}"/>
              </a:ext>
            </a:extLst>
          </p:cNvPr>
          <p:cNvGraphicFramePr>
            <a:graphicFrameLocks noChangeAspect="1"/>
          </p:cNvGraphicFramePr>
          <p:nvPr/>
        </p:nvGraphicFramePr>
        <p:xfrm>
          <a:off x="2016125" y="2962275"/>
          <a:ext cx="5076825" cy="1185863"/>
        </p:xfrm>
        <a:graphic>
          <a:graphicData uri="http://schemas.openxmlformats.org/presentationml/2006/ole">
            <mc:AlternateContent xmlns:mc="http://schemas.openxmlformats.org/markup-compatibility/2006">
              <mc:Choice xmlns:v="urn:schemas-microsoft-com:vml" Requires="v">
                <p:oleObj spid="_x0000_s1048" name="Visio" r:id="rId6" imgW="1801673" imgH="420014" progId="Visio.Drawing.11">
                  <p:embed/>
                </p:oleObj>
              </mc:Choice>
              <mc:Fallback>
                <p:oleObj name="Visio" r:id="rId6" imgW="1801673" imgH="420014" progId="Visio.Drawing.11">
                  <p:embed/>
                  <p:pic>
                    <p:nvPicPr>
                      <p:cNvPr id="1041" name="Object 3">
                        <a:extLst>
                          <a:ext uri="{FF2B5EF4-FFF2-40B4-BE49-F238E27FC236}">
                            <a16:creationId xmlns:a16="http://schemas.microsoft.com/office/drawing/2014/main" id="{3E7BFA76-A3A0-484F-A4A1-22B0E3BD30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125" y="2962275"/>
                        <a:ext cx="5076825"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 name="Object 4">
            <a:extLst>
              <a:ext uri="{FF2B5EF4-FFF2-40B4-BE49-F238E27FC236}">
                <a16:creationId xmlns:a16="http://schemas.microsoft.com/office/drawing/2014/main" id="{39CEC5C9-2167-40D6-BF4E-F2AD929AD6FB}"/>
              </a:ext>
            </a:extLst>
          </p:cNvPr>
          <p:cNvGraphicFramePr>
            <a:graphicFrameLocks noChangeAspect="1"/>
          </p:cNvGraphicFramePr>
          <p:nvPr/>
        </p:nvGraphicFramePr>
        <p:xfrm>
          <a:off x="2374900" y="4473575"/>
          <a:ext cx="5292725" cy="647700"/>
        </p:xfrm>
        <a:graphic>
          <a:graphicData uri="http://schemas.openxmlformats.org/presentationml/2006/ole">
            <mc:AlternateContent xmlns:mc="http://schemas.openxmlformats.org/markup-compatibility/2006">
              <mc:Choice xmlns:v="urn:schemas-microsoft-com:vml" Requires="v">
                <p:oleObj spid="_x0000_s1049" name="Visio" r:id="rId8" imgW="1842211" imgH="226162" progId="Visio.Drawing.11">
                  <p:embed/>
                </p:oleObj>
              </mc:Choice>
              <mc:Fallback>
                <p:oleObj name="Visio" r:id="rId8" imgW="1842211" imgH="226162" progId="Visio.Drawing.11">
                  <p:embed/>
                  <p:pic>
                    <p:nvPicPr>
                      <p:cNvPr id="1044" name="Object 4">
                        <a:extLst>
                          <a:ext uri="{FF2B5EF4-FFF2-40B4-BE49-F238E27FC236}">
                            <a16:creationId xmlns:a16="http://schemas.microsoft.com/office/drawing/2014/main" id="{39CEC5C9-2167-40D6-BF4E-F2AD929AD6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4900" y="4473575"/>
                        <a:ext cx="5292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 name="Rectangle 31">
            <a:extLst>
              <a:ext uri="{FF2B5EF4-FFF2-40B4-BE49-F238E27FC236}">
                <a16:creationId xmlns:a16="http://schemas.microsoft.com/office/drawing/2014/main" id="{920A2507-472A-44FD-8570-3AFFF9C05C92}"/>
              </a:ext>
            </a:extLst>
          </p:cNvPr>
          <p:cNvSpPr>
            <a:spLocks noChangeArrowheads="1"/>
          </p:cNvSpPr>
          <p:nvPr/>
        </p:nvSpPr>
        <p:spPr bwMode="auto">
          <a:xfrm>
            <a:off x="560388" y="5373688"/>
            <a:ext cx="7527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隶书" panose="02010509060101010101" pitchFamily="49" charset="-122"/>
                <a:ea typeface="隶书" panose="02010509060101010101" pitchFamily="49" charset="-122"/>
              </a:rPr>
              <a:t>需要掌握：</a:t>
            </a:r>
          </a:p>
          <a:p>
            <a:pPr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1</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ea typeface="黑体" panose="02010609060101010101" pitchFamily="49" charset="-122"/>
              </a:rPr>
              <a:t>LEX</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提供的正规式形式；</a:t>
            </a:r>
          </a:p>
          <a:p>
            <a:pPr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2</a:t>
            </a:r>
            <a:r>
              <a:rPr lang="zh-CN" altLang="en-US">
                <a:solidFill>
                  <a:schemeClr val="tx1"/>
                </a:solidFill>
                <a:latin typeface="隶书" panose="02010509060101010101" pitchFamily="49" charset="-122"/>
                <a:ea typeface="隶书" panose="02010509060101010101" pitchFamily="49" charset="-122"/>
              </a:rPr>
              <a:t>）如何嵌入语义动作，以识别记号。 </a:t>
            </a:r>
          </a:p>
        </p:txBody>
      </p:sp>
      <p:sp>
        <p:nvSpPr>
          <p:cNvPr id="14" name="矩形 13">
            <a:extLst>
              <a:ext uri="{FF2B5EF4-FFF2-40B4-BE49-F238E27FC236}">
                <a16:creationId xmlns:a16="http://schemas.microsoft.com/office/drawing/2014/main" id="{C6BDB6FD-AAAC-42A4-8BD7-EE10D1797102}"/>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barn(outVertical)">
                                      <p:cBhvr>
                                        <p:cTn id="7" dur="500"/>
                                        <p:tgtEl>
                                          <p:spTgt spid="1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047"/>
                                        </p:tgtEl>
                                        <p:attrNameLst>
                                          <p:attrName>style.visibility</p:attrName>
                                        </p:attrNameLst>
                                      </p:cBhvr>
                                      <p:to>
                                        <p:strVal val="visible"/>
                                      </p:to>
                                    </p:set>
                                    <p:animEffect transition="in" filter="circle(out)">
                                      <p:cBhvr>
                                        <p:cTn id="12" dur="500"/>
                                        <p:tgtEl>
                                          <p:spTgt spid="1047"/>
                                        </p:tgtEl>
                                      </p:cBhvr>
                                    </p:animEffect>
                                  </p:childTnLst>
                                  <p:subTnLst>
                                    <p:set>
                                      <p:cBhvr override="childStyle">
                                        <p:cTn dur="1" fill="hold" display="0" masterRel="nextClick" afterEffect="1"/>
                                        <p:tgtEl>
                                          <p:spTgt spid="1047"/>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nodeType="clickEffect">
                                  <p:stCondLst>
                                    <p:cond delay="0"/>
                                  </p:stCondLst>
                                  <p:childTnLst>
                                    <p:set>
                                      <p:cBhvr>
                                        <p:cTn id="18" dur="1" fill="hold">
                                          <p:stCondLst>
                                            <p:cond delay="0"/>
                                          </p:stCondLst>
                                        </p:cTn>
                                        <p:tgtEl>
                                          <p:spTgt spid="1041"/>
                                        </p:tgtEl>
                                        <p:attrNameLst>
                                          <p:attrName>style.visibility</p:attrName>
                                        </p:attrNameLst>
                                      </p:cBhvr>
                                      <p:to>
                                        <p:strVal val="visible"/>
                                      </p:to>
                                    </p:set>
                                    <p:animEffect transition="in" filter="barn(outVertical)">
                                      <p:cBhvr>
                                        <p:cTn id="19" dur="500"/>
                                        <p:tgtEl>
                                          <p:spTgt spid="10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nodeType="clickEffect">
                                  <p:stCondLst>
                                    <p:cond delay="0"/>
                                  </p:stCondLst>
                                  <p:childTnLst>
                                    <p:set>
                                      <p:cBhvr>
                                        <p:cTn id="23" dur="1" fill="hold">
                                          <p:stCondLst>
                                            <p:cond delay="0"/>
                                          </p:stCondLst>
                                        </p:cTn>
                                        <p:tgtEl>
                                          <p:spTgt spid="1044"/>
                                        </p:tgtEl>
                                        <p:attrNameLst>
                                          <p:attrName>style.visibility</p:attrName>
                                        </p:attrNameLst>
                                      </p:cBhvr>
                                      <p:to>
                                        <p:strVal val="visible"/>
                                      </p:to>
                                    </p:set>
                                    <p:animEffect transition="in" filter="barn(outVertical)">
                                      <p:cBhvr>
                                        <p:cTn id="24" dur="500"/>
                                        <p:tgtEl>
                                          <p:spTgt spid="104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055"/>
                                        </p:tgtEl>
                                        <p:attrNameLst>
                                          <p:attrName>style.visibility</p:attrName>
                                        </p:attrNameLst>
                                      </p:cBhvr>
                                      <p:to>
                                        <p:strVal val="visible"/>
                                      </p:to>
                                    </p:set>
                                    <p:animEffect transition="in" filter="barn(outVertical)">
                                      <p:cBhvr>
                                        <p:cTn id="29" dur="500"/>
                                        <p:tgtEl>
                                          <p:spTgt spid="1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5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p:sp>
        <p:nvSpPr>
          <p:cNvPr id="3" name="内容占位符 2"/>
          <p:cNvSpPr>
            <a:spLocks noGrp="1"/>
          </p:cNvSpPr>
          <p:nvPr>
            <p:ph idx="1"/>
          </p:nvPr>
        </p:nvSpPr>
        <p:spPr>
          <a:xfrm>
            <a:off x="250825" y="981074"/>
            <a:ext cx="8642350" cy="3490186"/>
          </a:xfrm>
        </p:spPr>
        <p:txBody>
          <a:bodyPr/>
          <a:lstStyle/>
          <a:p>
            <a:r>
              <a:rPr lang="zh-CN" altLang="en-US" dirty="0"/>
              <a:t>通过本实验课包含的编译器关键过程实验使得同学对于形式语言与编译理论课重要知识的认知技能水平提高到分析、评估直至创建水平，并促进严谨性、主动性、协作性和创造性等品行的增强。实验任务包含词法分析、语法分析、语义分析、可执行代码生成等四个编译遍的设计并程序实现题目，每个题目拟由</a:t>
            </a:r>
            <a:r>
              <a:rPr lang="en-US" altLang="zh-CN" dirty="0"/>
              <a:t>1-3</a:t>
            </a:r>
            <a:r>
              <a:rPr lang="zh-CN" altLang="en-US" dirty="0"/>
              <a:t>名同学分工完成，与理论课程同步进行，独立评价。通过本门课程，同学计算机系统能力能得到显著提高。</a:t>
            </a:r>
            <a:endParaRPr lang="en-US" altLang="zh-CN" dirty="0"/>
          </a:p>
          <a:p>
            <a:endParaRPr lang="zh-CN" altLang="en-US" dirty="0"/>
          </a:p>
        </p:txBody>
      </p:sp>
    </p:spTree>
    <p:extLst>
      <p:ext uri="{BB962C8B-B14F-4D97-AF65-F5344CB8AC3E}">
        <p14:creationId xmlns:p14="http://schemas.microsoft.com/office/powerpoint/2010/main" val="360714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84CB6057-9E01-4583-8EF2-2B08918DA245}"/>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0B201400-5906-4950-94A5-7FA5DAF69BC7}" type="slidenum">
              <a:rPr lang="en-US" altLang="zh-CN" b="0">
                <a:solidFill>
                  <a:srgbClr val="000000"/>
                </a:solidFill>
                <a:latin typeface="Verdana" panose="020B0604030504040204" pitchFamily="34" charset="0"/>
              </a:rPr>
              <a:pPr algn="l"/>
              <a:t>20</a:t>
            </a:fld>
            <a:endParaRPr lang="en-US" altLang="zh-CN" b="0">
              <a:solidFill>
                <a:srgbClr val="000000"/>
              </a:solidFill>
              <a:latin typeface="Verdana" panose="020B0604030504040204" pitchFamily="34" charset="0"/>
            </a:endParaRPr>
          </a:p>
        </p:txBody>
      </p:sp>
      <p:sp>
        <p:nvSpPr>
          <p:cNvPr id="39939" name="Rectangle 4">
            <a:extLst>
              <a:ext uri="{FF2B5EF4-FFF2-40B4-BE49-F238E27FC236}">
                <a16:creationId xmlns:a16="http://schemas.microsoft.com/office/drawing/2014/main" id="{6BB02BDF-C3E3-4E35-9C76-1E2440B4EC30}"/>
              </a:ext>
            </a:extLst>
          </p:cNvPr>
          <p:cNvSpPr>
            <a:spLocks noChangeArrowheads="1"/>
          </p:cNvSpPr>
          <p:nvPr/>
        </p:nvSpPr>
        <p:spPr bwMode="auto">
          <a:xfrm>
            <a:off x="217618" y="1107059"/>
            <a:ext cx="700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ea typeface="黑体" panose="02010609060101010101" pitchFamily="49" charset="-122"/>
              </a:rPr>
              <a:t>&lt;2&gt; LEX </a:t>
            </a:r>
            <a:r>
              <a:rPr lang="zh-CN" altLang="en-US" dirty="0">
                <a:solidFill>
                  <a:schemeClr val="tx1"/>
                </a:solidFill>
                <a:latin typeface="隶书" panose="02010509060101010101" pitchFamily="49" charset="-122"/>
                <a:ea typeface="隶书" panose="02010509060101010101" pitchFamily="49" charset="-122"/>
              </a:rPr>
              <a:t>生成的词法分析器的框架 </a:t>
            </a:r>
            <a:r>
              <a:rPr lang="en-US" altLang="zh-CN" dirty="0">
                <a:solidFill>
                  <a:srgbClr val="800000"/>
                </a:solidFill>
                <a:latin typeface="隶书" panose="02010509060101010101" pitchFamily="49" charset="-122"/>
                <a:ea typeface="隶书" panose="02010509060101010101" pitchFamily="49" charset="-122"/>
              </a:rPr>
              <a:t>(*.c)</a:t>
            </a:r>
          </a:p>
        </p:txBody>
      </p:sp>
      <p:grpSp>
        <p:nvGrpSpPr>
          <p:cNvPr id="2" name="Group 9">
            <a:extLst>
              <a:ext uri="{FF2B5EF4-FFF2-40B4-BE49-F238E27FC236}">
                <a16:creationId xmlns:a16="http://schemas.microsoft.com/office/drawing/2014/main" id="{5827082A-C6D8-4568-B867-F852B2F4106E}"/>
              </a:ext>
            </a:extLst>
          </p:cNvPr>
          <p:cNvGrpSpPr>
            <a:grpSpLocks/>
          </p:cNvGrpSpPr>
          <p:nvPr/>
        </p:nvGrpSpPr>
        <p:grpSpPr bwMode="auto">
          <a:xfrm>
            <a:off x="900113" y="1906143"/>
            <a:ext cx="6840537" cy="1755775"/>
            <a:chOff x="-3" y="-3"/>
            <a:chExt cx="1532" cy="869"/>
          </a:xfrm>
        </p:grpSpPr>
        <p:grpSp>
          <p:nvGrpSpPr>
            <p:cNvPr id="39945" name="Group 7">
              <a:extLst>
                <a:ext uri="{FF2B5EF4-FFF2-40B4-BE49-F238E27FC236}">
                  <a16:creationId xmlns:a16="http://schemas.microsoft.com/office/drawing/2014/main" id="{A120382D-8EA2-4F4D-96A5-2B07770011AE}"/>
                </a:ext>
              </a:extLst>
            </p:cNvPr>
            <p:cNvGrpSpPr>
              <a:grpSpLocks/>
            </p:cNvGrpSpPr>
            <p:nvPr/>
          </p:nvGrpSpPr>
          <p:grpSpPr bwMode="auto">
            <a:xfrm>
              <a:off x="0" y="0"/>
              <a:ext cx="1526" cy="863"/>
              <a:chOff x="0" y="0"/>
              <a:chExt cx="1526" cy="863"/>
            </a:xfrm>
          </p:grpSpPr>
          <p:sp>
            <p:nvSpPr>
              <p:cNvPr id="39947" name="Rectangle 5">
                <a:extLst>
                  <a:ext uri="{FF2B5EF4-FFF2-40B4-BE49-F238E27FC236}">
                    <a16:creationId xmlns:a16="http://schemas.microsoft.com/office/drawing/2014/main" id="{748C138D-EF67-4481-B9BA-67DB6F2D1E00}"/>
                  </a:ext>
                </a:extLst>
              </p:cNvPr>
              <p:cNvSpPr>
                <a:spLocks noChangeArrowheads="1"/>
              </p:cNvSpPr>
              <p:nvPr/>
            </p:nvSpPr>
            <p:spPr bwMode="auto">
              <a:xfrm>
                <a:off x="43" y="0"/>
                <a:ext cx="1440"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just"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1</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语言声明部分</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2</a:t>
                </a:r>
                <a:r>
                  <a:rPr lang="zh-CN" altLang="en-US">
                    <a:solidFill>
                      <a:schemeClr val="tx1"/>
                    </a:solidFill>
                    <a:latin typeface="隶书" panose="02010509060101010101" pitchFamily="49" charset="-122"/>
                    <a:ea typeface="隶书" panose="02010509060101010101" pitchFamily="49" charset="-122"/>
                  </a:rPr>
                  <a:t>）词法分析表</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3</a:t>
                </a:r>
                <a:r>
                  <a:rPr lang="zh-CN" altLang="en-US">
                    <a:solidFill>
                      <a:schemeClr val="tx1"/>
                    </a:solidFill>
                    <a:latin typeface="隶书" panose="02010509060101010101" pitchFamily="49" charset="-122"/>
                    <a:ea typeface="隶书" panose="02010509060101010101" pitchFamily="49" charset="-122"/>
                  </a:rPr>
                  <a:t>）分析表的驱动器（</a:t>
                </a:r>
                <a:r>
                  <a:rPr lang="en-US" altLang="zh-CN">
                    <a:solidFill>
                      <a:schemeClr val="tx1"/>
                    </a:solidFill>
                    <a:ea typeface="黑体" panose="02010609060101010101" pitchFamily="49" charset="-122"/>
                  </a:rPr>
                  <a:t>yylex()</a:t>
                </a:r>
                <a:r>
                  <a:rPr lang="zh-CN" altLang="en-US">
                    <a:solidFill>
                      <a:schemeClr val="tx1"/>
                    </a:solidFill>
                    <a:latin typeface="隶书" panose="02010509060101010101" pitchFamily="49" charset="-122"/>
                    <a:ea typeface="隶书" panose="02010509060101010101" pitchFamily="49" charset="-122"/>
                  </a:rPr>
                  <a:t>）</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4</a:t>
                </a:r>
                <a:r>
                  <a:rPr lang="zh-CN" altLang="en-US">
                    <a:solidFill>
                      <a:schemeClr val="tx1"/>
                    </a:solidFill>
                    <a:latin typeface="隶书" panose="02010509060101010101" pitchFamily="49" charset="-122"/>
                    <a:ea typeface="隶书" panose="02010509060101010101" pitchFamily="49" charset="-122"/>
                  </a:rPr>
                  <a:t>）用户定义子程序</a:t>
                </a:r>
              </a:p>
            </p:txBody>
          </p:sp>
          <p:sp>
            <p:nvSpPr>
              <p:cNvPr id="39948" name="Rectangle 6">
                <a:extLst>
                  <a:ext uri="{FF2B5EF4-FFF2-40B4-BE49-F238E27FC236}">
                    <a16:creationId xmlns:a16="http://schemas.microsoft.com/office/drawing/2014/main" id="{A8C596AA-FBC6-4D28-9405-6B5761C50CBE}"/>
                  </a:ext>
                </a:extLst>
              </p:cNvPr>
              <p:cNvSpPr>
                <a:spLocks noChangeArrowheads="1"/>
              </p:cNvSpPr>
              <p:nvPr/>
            </p:nvSpPr>
            <p:spPr bwMode="auto">
              <a:xfrm>
                <a:off x="0" y="0"/>
                <a:ext cx="1526" cy="86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grpSp>
        <p:sp>
          <p:nvSpPr>
            <p:cNvPr id="39946" name="Rectangle 8">
              <a:extLst>
                <a:ext uri="{FF2B5EF4-FFF2-40B4-BE49-F238E27FC236}">
                  <a16:creationId xmlns:a16="http://schemas.microsoft.com/office/drawing/2014/main" id="{58A1A4EB-AE70-40AB-9E19-EBB4017B1F5E}"/>
                </a:ext>
              </a:extLst>
            </p:cNvPr>
            <p:cNvSpPr>
              <a:spLocks noChangeArrowheads="1"/>
            </p:cNvSpPr>
            <p:nvPr/>
          </p:nvSpPr>
          <p:spPr bwMode="auto">
            <a:xfrm>
              <a:off x="-3" y="-3"/>
              <a:ext cx="1532" cy="869"/>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grpSp>
      <p:sp>
        <p:nvSpPr>
          <p:cNvPr id="6154" name="Rectangle 10">
            <a:extLst>
              <a:ext uri="{FF2B5EF4-FFF2-40B4-BE49-F238E27FC236}">
                <a16:creationId xmlns:a16="http://schemas.microsoft.com/office/drawing/2014/main" id="{6D8DD4B8-E5AD-4636-8EF4-0E302E61915F}"/>
              </a:ext>
            </a:extLst>
          </p:cNvPr>
          <p:cNvSpPr>
            <a:spLocks noChangeArrowheads="1"/>
          </p:cNvSpPr>
          <p:nvPr/>
        </p:nvSpPr>
        <p:spPr bwMode="auto">
          <a:xfrm>
            <a:off x="358775" y="3614738"/>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框架是预先定义好的，根据每个</a:t>
            </a:r>
            <a:r>
              <a:rPr lang="zh-CN" altLang="en-US">
                <a:solidFill>
                  <a:srgbClr val="800000"/>
                </a:solidFill>
                <a:ea typeface="黑体" panose="02010609060101010101" pitchFamily="49" charset="-122"/>
              </a:rPr>
              <a:t>*</a:t>
            </a:r>
            <a:r>
              <a:rPr lang="en-US" altLang="zh-CN">
                <a:solidFill>
                  <a:srgbClr val="800000"/>
                </a:solidFill>
                <a:ea typeface="黑体" panose="02010609060101010101" pitchFamily="49" charset="-122"/>
              </a:rPr>
              <a:t>.l</a:t>
            </a:r>
            <a:r>
              <a:rPr lang="zh-CN" altLang="en-US">
                <a:solidFill>
                  <a:schemeClr val="tx1"/>
                </a:solidFill>
                <a:latin typeface="隶书" panose="02010509060101010101" pitchFamily="49" charset="-122"/>
                <a:ea typeface="隶书" panose="02010509060101010101" pitchFamily="49" charset="-122"/>
              </a:rPr>
              <a:t>文件的内容，向其中的各部分填写内容。 </a:t>
            </a:r>
          </a:p>
        </p:txBody>
      </p:sp>
      <p:sp>
        <p:nvSpPr>
          <p:cNvPr id="39942" name="文本框 2">
            <a:extLst>
              <a:ext uri="{FF2B5EF4-FFF2-40B4-BE49-F238E27FC236}">
                <a16:creationId xmlns:a16="http://schemas.microsoft.com/office/drawing/2014/main" id="{5E00C893-498D-4D0C-9F75-D602B70273AB}"/>
              </a:ext>
            </a:extLst>
          </p:cNvPr>
          <p:cNvSpPr txBox="1">
            <a:spLocks noChangeArrowheads="1"/>
          </p:cNvSpPr>
          <p:nvPr/>
        </p:nvSpPr>
        <p:spPr bwMode="auto">
          <a:xfrm>
            <a:off x="2808286" y="4545012"/>
            <a:ext cx="47269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dirty="0">
                <a:solidFill>
                  <a:srgbClr val="FF0000"/>
                </a:solidFill>
              </a:rPr>
              <a:t>我们用什么语言写我们自定义语言的词法分析器？</a:t>
            </a:r>
            <a:endParaRPr lang="en-US" altLang="zh-CN" dirty="0">
              <a:solidFill>
                <a:srgbClr val="FF0000"/>
              </a:solidFill>
            </a:endParaRPr>
          </a:p>
          <a:p>
            <a:r>
              <a:rPr lang="en-US" altLang="zh-CN" dirty="0">
                <a:solidFill>
                  <a:srgbClr val="FF0000"/>
                </a:solidFill>
              </a:rPr>
              <a:t>Flex</a:t>
            </a:r>
            <a:r>
              <a:rPr lang="zh-CN" altLang="en-US" dirty="0">
                <a:solidFill>
                  <a:srgbClr val="FF0000"/>
                </a:solidFill>
              </a:rPr>
              <a:t>的作用是什么？</a:t>
            </a:r>
          </a:p>
        </p:txBody>
      </p:sp>
      <p:sp>
        <p:nvSpPr>
          <p:cNvPr id="39943" name="标题 2">
            <a:extLst>
              <a:ext uri="{FF2B5EF4-FFF2-40B4-BE49-F238E27FC236}">
                <a16:creationId xmlns:a16="http://schemas.microsoft.com/office/drawing/2014/main" id="{7361BCDD-B5C7-426C-A873-670E30C7A882}"/>
              </a:ext>
            </a:extLst>
          </p:cNvPr>
          <p:cNvSpPr>
            <a:spLocks noGrp="1"/>
          </p:cNvSpPr>
          <p:nvPr>
            <p:ph type="title"/>
          </p:nvPr>
        </p:nvSpPr>
        <p:spPr/>
        <p:txBody>
          <a:bodyPr/>
          <a:lstStyle/>
          <a:p>
            <a:endParaRPr lang="zh-CN" altLang="en-US">
              <a:ln>
                <a:noFill/>
              </a:ln>
            </a:endParaRPr>
          </a:p>
        </p:txBody>
      </p:sp>
      <p:sp>
        <p:nvSpPr>
          <p:cNvPr id="13" name="Rectangle 2">
            <a:extLst>
              <a:ext uri="{FF2B5EF4-FFF2-40B4-BE49-F238E27FC236}">
                <a16:creationId xmlns:a16="http://schemas.microsoft.com/office/drawing/2014/main" id="{F371D069-716F-4065-AAA3-5D5E1210D68F}"/>
              </a:ext>
            </a:extLst>
          </p:cNvPr>
          <p:cNvSpPr txBox="1">
            <a:spLocks noChangeArrowheads="1"/>
          </p:cNvSpPr>
          <p:nvPr/>
        </p:nvSpPr>
        <p:spPr bwMode="auto">
          <a:xfrm>
            <a:off x="900113" y="502222"/>
            <a:ext cx="69802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lnSpcReduction="20000"/>
          </a:bodyPr>
          <a:lstStyle>
            <a:lvl1pPr algn="ctr" defTabSz="457200" rtl="0" eaLnBrk="0" fontAlgn="base" hangingPunct="0">
              <a:spcBef>
                <a:spcPct val="0"/>
              </a:spcBef>
              <a:spcAft>
                <a:spcPct val="0"/>
              </a:spcAft>
              <a:defRPr sz="40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2pPr>
            <a:lvl3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3pPr>
            <a:lvl4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4pPr>
            <a:lvl5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fontAlgn="auto" hangingPunct="1">
              <a:spcAft>
                <a:spcPts val="0"/>
              </a:spcAft>
              <a:defRPr/>
            </a:pPr>
            <a:r>
              <a:rPr lang="en-US" altLang="zh-CN" b="0" dirty="0">
                <a:ln>
                  <a:noFill/>
                </a:ln>
                <a:latin typeface="仿宋" panose="02010609060101010101" pitchFamily="49" charset="-122"/>
                <a:ea typeface="仿宋" panose="02010609060101010101" pitchFamily="49" charset="-122"/>
              </a:rPr>
              <a:t>flex/</a:t>
            </a:r>
            <a:r>
              <a:rPr lang="en-US" altLang="zh-CN" b="0" dirty="0" err="1">
                <a:ln>
                  <a:noFill/>
                </a:ln>
                <a:latin typeface="仿宋" panose="02010609060101010101" pitchFamily="49" charset="-122"/>
                <a:ea typeface="仿宋" panose="02010609060101010101" pitchFamily="49" charset="-122"/>
              </a:rPr>
              <a:t>lex</a:t>
            </a:r>
            <a:r>
              <a:rPr lang="zh-CN" altLang="en-US" b="0" dirty="0">
                <a:ln>
                  <a:noFill/>
                </a:ln>
                <a:latin typeface="仿宋" panose="02010609060101010101" pitchFamily="49" charset="-122"/>
                <a:ea typeface="仿宋" panose="02010609060101010101" pitchFamily="49" charset="-122"/>
              </a:rPr>
              <a:t>使用</a:t>
            </a:r>
            <a:endParaRPr lang="en-US" altLang="zh-CN" b="0" dirty="0">
              <a:solidFill>
                <a:schemeClr val="tx1">
                  <a:lumMod val="85000"/>
                  <a:lumOff val="15000"/>
                </a:schemeClr>
              </a:solidFill>
              <a:latin typeface="仿宋" panose="02010609060101010101" pitchFamily="49" charset="-122"/>
              <a:ea typeface="仿宋" panose="02010609060101010101" pitchFamily="49" charset="-122"/>
            </a:endParaRPr>
          </a:p>
        </p:txBody>
      </p:sp>
      <p:sp>
        <p:nvSpPr>
          <p:cNvPr id="14" name="矩形 13">
            <a:extLst>
              <a:ext uri="{FF2B5EF4-FFF2-40B4-BE49-F238E27FC236}">
                <a16:creationId xmlns:a16="http://schemas.microsoft.com/office/drawing/2014/main" id="{DDE8AA51-7CEB-47AA-AD40-D91630982CFD}"/>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barn(outVertical)">
                                      <p:cBhvr>
                                        <p:cTn id="12"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9AD2141-5A52-441C-8F24-628FE2680B13}"/>
              </a:ext>
            </a:extLst>
          </p:cNvPr>
          <p:cNvSpPr>
            <a:spLocks noGrp="1" noChangeArrowheads="1"/>
          </p:cNvSpPr>
          <p:nvPr>
            <p:ph type="title"/>
          </p:nvPr>
        </p:nvSpPr>
        <p:spPr>
          <a:xfrm>
            <a:off x="814421" y="474663"/>
            <a:ext cx="6980237" cy="576262"/>
          </a:xfrm>
        </p:spPr>
        <p:txBody>
          <a:bodyPr rtlCol="0">
            <a:normAutofit fontScale="90000"/>
          </a:bodyPr>
          <a:lstStyle/>
          <a:p>
            <a:pPr algn="l" eaLnBrk="1" fontAlgn="auto" hangingPunct="1">
              <a:spcAft>
                <a:spcPts val="0"/>
              </a:spcAft>
              <a:defRPr/>
            </a:pPr>
            <a:r>
              <a:rPr lang="en-US" altLang="zh-CN" dirty="0">
                <a:ln>
                  <a:noFill/>
                </a:ln>
                <a:latin typeface="仿宋" panose="02010609060101010101" pitchFamily="49" charset="-122"/>
                <a:ea typeface="仿宋" panose="02010609060101010101" pitchFamily="49" charset="-122"/>
              </a:rPr>
              <a:t>flex/</a:t>
            </a:r>
            <a:r>
              <a:rPr lang="en-US" altLang="zh-CN" dirty="0" err="1">
                <a:ln>
                  <a:noFill/>
                </a:ln>
                <a:latin typeface="仿宋" panose="02010609060101010101" pitchFamily="49" charset="-122"/>
                <a:ea typeface="仿宋" panose="02010609060101010101" pitchFamily="49" charset="-122"/>
              </a:rPr>
              <a:t>lex</a:t>
            </a:r>
            <a:r>
              <a:rPr lang="zh-CN" altLang="en-US" dirty="0">
                <a:ln>
                  <a:noFill/>
                </a:ln>
                <a:latin typeface="仿宋" panose="02010609060101010101" pitchFamily="49" charset="-122"/>
                <a:ea typeface="仿宋" panose="02010609060101010101" pitchFamily="49" charset="-122"/>
              </a:rPr>
              <a:t>文件结构</a:t>
            </a:r>
            <a:endParaRPr lang="en-US" altLang="zh-CN" dirty="0">
              <a:solidFill>
                <a:schemeClr val="tx1">
                  <a:lumMod val="85000"/>
                  <a:lumOff val="15000"/>
                </a:schemeClr>
              </a:solidFill>
              <a:latin typeface="仿宋" panose="02010609060101010101" pitchFamily="49" charset="-122"/>
              <a:ea typeface="仿宋" panose="02010609060101010101" pitchFamily="49" charset="-122"/>
            </a:endParaRPr>
          </a:p>
        </p:txBody>
      </p:sp>
      <p:sp>
        <p:nvSpPr>
          <p:cNvPr id="41987" name="灯片编号占位符 5">
            <a:extLst>
              <a:ext uri="{FF2B5EF4-FFF2-40B4-BE49-F238E27FC236}">
                <a16:creationId xmlns:a16="http://schemas.microsoft.com/office/drawing/2014/main" id="{5EF3E356-9002-4032-BED9-F1FD824030F2}"/>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895050B1-9EB7-411A-ACEA-0F904ECDA5A8}" type="slidenum">
              <a:rPr lang="en-US" altLang="zh-CN" b="0">
                <a:solidFill>
                  <a:srgbClr val="000000"/>
                </a:solidFill>
                <a:latin typeface="Verdana" panose="020B0604030504040204" pitchFamily="34" charset="0"/>
              </a:rPr>
              <a:pPr algn="l"/>
              <a:t>21</a:t>
            </a:fld>
            <a:endParaRPr lang="en-US" altLang="zh-CN" b="0">
              <a:solidFill>
                <a:srgbClr val="000000"/>
              </a:solidFill>
              <a:latin typeface="Verdana" panose="020B0604030504040204" pitchFamily="34" charset="0"/>
            </a:endParaRPr>
          </a:p>
        </p:txBody>
      </p:sp>
      <p:sp>
        <p:nvSpPr>
          <p:cNvPr id="7174" name="Rectangle 6">
            <a:extLst>
              <a:ext uri="{FF2B5EF4-FFF2-40B4-BE49-F238E27FC236}">
                <a16:creationId xmlns:a16="http://schemas.microsoft.com/office/drawing/2014/main" id="{FA9E1BD4-616B-4EA7-9B6A-7D11ED7D746E}"/>
              </a:ext>
            </a:extLst>
          </p:cNvPr>
          <p:cNvSpPr>
            <a:spLocks noChangeArrowheads="1"/>
          </p:cNvSpPr>
          <p:nvPr/>
        </p:nvSpPr>
        <p:spPr bwMode="auto">
          <a:xfrm>
            <a:off x="718879" y="3464767"/>
            <a:ext cx="7488237" cy="812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accent2"/>
                </a:solidFill>
                <a:latin typeface="隶书" panose="02010509060101010101" pitchFamily="49" charset="-122"/>
                <a:ea typeface="隶书" panose="02010509060101010101" pitchFamily="49" charset="-122"/>
              </a:rPr>
              <a:t>*.l</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tx1"/>
                </a:solidFill>
                <a:latin typeface="隶书" panose="02010509060101010101" pitchFamily="49" charset="-122"/>
                <a:ea typeface="隶书" panose="02010509060101010101" pitchFamily="49" charset="-122"/>
                <a:sym typeface="Wingdings" panose="05000000000000000000" pitchFamily="2" charset="2"/>
              </a:rPr>
              <a:t></a:t>
            </a:r>
            <a:r>
              <a:rPr lang="en-US" altLang="zh-CN">
                <a:solidFill>
                  <a:schemeClr val="hlink"/>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声明</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accent2"/>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 </a:t>
            </a:r>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翻译规则</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accent2"/>
                </a:solidFill>
                <a:latin typeface="隶书" panose="02010509060101010101" pitchFamily="49" charset="-122"/>
                <a:ea typeface="隶书" panose="02010509060101010101" pitchFamily="49" charset="-122"/>
              </a:rPr>
              <a:t>%% </a:t>
            </a:r>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用户定义子程序</a:t>
            </a:r>
            <a:r>
              <a:rPr lang="en-US" altLang="zh-CN">
                <a:solidFill>
                  <a:schemeClr val="hlink"/>
                </a:solidFill>
                <a:latin typeface="隶书" panose="02010509060101010101" pitchFamily="49" charset="-122"/>
                <a:ea typeface="隶书" panose="02010509060101010101" pitchFamily="49" charset="-122"/>
              </a:rPr>
              <a:t>]</a:t>
            </a:r>
          </a:p>
        </p:txBody>
      </p:sp>
      <p:sp>
        <p:nvSpPr>
          <p:cNvPr id="7172" name="Rectangle 4">
            <a:extLst>
              <a:ext uri="{FF2B5EF4-FFF2-40B4-BE49-F238E27FC236}">
                <a16:creationId xmlns:a16="http://schemas.microsoft.com/office/drawing/2014/main" id="{0BDD6EDC-FAB9-4D6C-800C-AB48F4068A50}"/>
              </a:ext>
            </a:extLst>
          </p:cNvPr>
          <p:cNvSpPr>
            <a:spLocks noChangeArrowheads="1"/>
          </p:cNvSpPr>
          <p:nvPr/>
        </p:nvSpPr>
        <p:spPr bwMode="auto">
          <a:xfrm>
            <a:off x="720307" y="1247813"/>
            <a:ext cx="7162800" cy="1477963"/>
          </a:xfrm>
          <a:prstGeom prst="rect">
            <a:avLst/>
          </a:prstGeom>
          <a:solidFill>
            <a:schemeClr val="bg1"/>
          </a:solidFill>
          <a:ln w="19050">
            <a:solidFill>
              <a:schemeClr val="accent2"/>
            </a:solidFill>
            <a:miter lim="800000"/>
            <a:headEnd/>
            <a:tailEnd/>
          </a:ln>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声明（</a:t>
            </a:r>
            <a:r>
              <a:rPr lang="en-US" altLang="zh-CN" dirty="0">
                <a:solidFill>
                  <a:schemeClr val="tx1"/>
                </a:solidFill>
                <a:ea typeface="黑体" panose="02010609060101010101" pitchFamily="49" charset="-122"/>
              </a:rPr>
              <a:t>declaration</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a:p>
            <a:pPr eaLnBrk="1" hangingPunct="1"/>
            <a:r>
              <a:rPr lang="en-US" altLang="zh-CN" dirty="0">
                <a:solidFill>
                  <a:schemeClr val="accent2"/>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翻译规则（</a:t>
            </a:r>
            <a:r>
              <a:rPr lang="en-US" altLang="zh-CN" dirty="0">
                <a:solidFill>
                  <a:schemeClr val="tx1"/>
                </a:solidFill>
                <a:ea typeface="黑体" panose="02010609060101010101" pitchFamily="49" charset="-122"/>
              </a:rPr>
              <a:t>translation rules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用户定义子程序（</a:t>
            </a:r>
            <a:r>
              <a:rPr lang="en-US" altLang="zh-CN" dirty="0">
                <a:solidFill>
                  <a:schemeClr val="tx1"/>
                </a:solidFill>
                <a:ea typeface="黑体" panose="02010609060101010101" pitchFamily="49" charset="-122"/>
              </a:rPr>
              <a:t>user defined routines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p:txBody>
      </p:sp>
      <p:sp>
        <p:nvSpPr>
          <p:cNvPr id="41990" name="Rectangle 5">
            <a:extLst>
              <a:ext uri="{FF2B5EF4-FFF2-40B4-BE49-F238E27FC236}">
                <a16:creationId xmlns:a16="http://schemas.microsoft.com/office/drawing/2014/main" id="{5C379D7B-9215-41F0-92AB-21378D83F47D}"/>
              </a:ext>
            </a:extLst>
          </p:cNvPr>
          <p:cNvSpPr>
            <a:spLocks noChangeArrowheads="1"/>
          </p:cNvSpPr>
          <p:nvPr/>
        </p:nvSpPr>
        <p:spPr bwMode="auto">
          <a:xfrm>
            <a:off x="718879" y="4561821"/>
            <a:ext cx="7581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隶书" panose="02010509060101010101" pitchFamily="49" charset="-122"/>
                <a:ea typeface="隶书" panose="02010509060101010101" pitchFamily="49" charset="-122"/>
              </a:rPr>
              <a:t>其中 </a:t>
            </a:r>
            <a:r>
              <a:rPr lang="en-US" altLang="zh-CN" dirty="0">
                <a:solidFill>
                  <a:schemeClr val="hlink"/>
                </a:solidFill>
                <a:latin typeface="隶书" panose="02010509060101010101" pitchFamily="49" charset="-122"/>
                <a:ea typeface="隶书" panose="02010509060101010101" pitchFamily="49" charset="-122"/>
              </a:rPr>
              <a:t>[</a:t>
            </a:r>
            <a:r>
              <a:rPr lang="en-US" altLang="zh-CN" dirty="0">
                <a:solidFill>
                  <a:schemeClr val="tx1"/>
                </a:solidFill>
                <a:latin typeface="Times New Roman" panose="02020603050405020304" pitchFamily="18" charset="0"/>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可以为空，因此最简单的源程序可以是：</a:t>
            </a:r>
          </a:p>
          <a:p>
            <a:pPr eaLnBrk="1" hangingPunct="1"/>
            <a:endParaRPr lang="zh-CN" altLang="en-US" dirty="0">
              <a:solidFill>
                <a:schemeClr val="tx1"/>
              </a:solidFill>
              <a:latin typeface="隶书" panose="02010509060101010101" pitchFamily="49" charset="-122"/>
              <a:ea typeface="隶书" panose="02010509060101010101" pitchFamily="49" charset="-122"/>
            </a:endParaRPr>
          </a:p>
          <a:p>
            <a:pPr eaLnBrk="1" hangingPunct="1"/>
            <a:r>
              <a:rPr lang="zh-CN" altLang="en-US" dirty="0">
                <a:solidFill>
                  <a:schemeClr val="accent2"/>
                </a:solidFill>
                <a:latin typeface="隶书" panose="02010509060101010101" pitchFamily="49" charset="-122"/>
                <a:ea typeface="隶书" panose="02010509060101010101" pitchFamily="49" charset="-122"/>
              </a:rPr>
              <a:t>	</a:t>
            </a:r>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zh-CN" altLang="en-US" dirty="0">
                <a:solidFill>
                  <a:schemeClr val="tx1"/>
                </a:solidFill>
                <a:latin typeface="隶书" panose="02010509060101010101" pitchFamily="49" charset="-122"/>
                <a:ea typeface="隶书" panose="02010509060101010101" pitchFamily="49" charset="-122"/>
              </a:rPr>
              <a:t>其功能是将输入原封不动搬到输出</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zh-CN" altLang="en-US" dirty="0">
                <a:solidFill>
                  <a:schemeClr val="tx1"/>
                </a:solidFill>
                <a:latin typeface="隶书" panose="02010509060101010101" pitchFamily="49" charset="-122"/>
                <a:ea typeface="隶书" panose="02010509060101010101" pitchFamily="49" charset="-122"/>
              </a:rPr>
              <a:t>三部分构成：</a:t>
            </a:r>
          </a:p>
        </p:txBody>
      </p:sp>
      <p:sp>
        <p:nvSpPr>
          <p:cNvPr id="7" name="矩形 6">
            <a:extLst>
              <a:ext uri="{FF2B5EF4-FFF2-40B4-BE49-F238E27FC236}">
                <a16:creationId xmlns:a16="http://schemas.microsoft.com/office/drawing/2014/main" id="{FCEC2C71-0154-4C07-9F02-47C9DE8A946A}"/>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arn(outVertical)">
                                      <p:cBhvr>
                                        <p:cTn id="7" dur="500"/>
                                        <p:tgtEl>
                                          <p:spTgt spid="7172"/>
                                        </p:tgtEl>
                                      </p:cBhvr>
                                    </p:animEffect>
                                  </p:childTnLst>
                                </p:cTn>
                              </p:par>
                            </p:childTnLst>
                          </p:cTn>
                        </p:par>
                        <p:par>
                          <p:cTn id="8" fill="hold" nodeType="afterGroup">
                            <p:stCondLst>
                              <p:cond delay="500"/>
                            </p:stCondLst>
                            <p:childTnLst>
                              <p:par>
                                <p:cTn id="9" presetID="1" presetClass="exit" presetSubtype="0" fill="hold" nodeType="afterEffect">
                                  <p:stCondLst>
                                    <p:cond delay="0"/>
                                  </p:stCondLst>
                                  <p:childTnLst>
                                    <p:set>
                                      <p:cBhvr>
                                        <p:cTn id="10" dur="1" fill="hold">
                                          <p:stCondLst>
                                            <p:cond delay="0"/>
                                          </p:stCondLst>
                                        </p:cTn>
                                        <p:tgtEl>
                                          <p:spTgt spid="7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6751983C-9C55-4D84-A530-25E881EDD48E}"/>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D3DB2EE9-BCD3-439D-B4DC-B23B1B15973B}" type="slidenum">
              <a:rPr lang="en-US" altLang="zh-CN" b="0">
                <a:solidFill>
                  <a:srgbClr val="000000"/>
                </a:solidFill>
                <a:latin typeface="Verdana" panose="020B0604030504040204" pitchFamily="34" charset="0"/>
              </a:rPr>
              <a:pPr algn="l"/>
              <a:t>22</a:t>
            </a:fld>
            <a:endParaRPr lang="en-US" altLang="zh-CN" b="0">
              <a:solidFill>
                <a:srgbClr val="000000"/>
              </a:solidFill>
              <a:latin typeface="Verdana" panose="020B0604030504040204" pitchFamily="34" charset="0"/>
            </a:endParaRPr>
          </a:p>
        </p:txBody>
      </p:sp>
      <p:sp>
        <p:nvSpPr>
          <p:cNvPr id="44035" name="Rectangle 4">
            <a:extLst>
              <a:ext uri="{FF2B5EF4-FFF2-40B4-BE49-F238E27FC236}">
                <a16:creationId xmlns:a16="http://schemas.microsoft.com/office/drawing/2014/main" id="{74E38156-C211-43F3-B4F5-FA0AB2F3C96F}"/>
              </a:ext>
            </a:extLst>
          </p:cNvPr>
          <p:cNvSpPr>
            <a:spLocks noChangeArrowheads="1"/>
          </p:cNvSpPr>
          <p:nvPr/>
        </p:nvSpPr>
        <p:spPr bwMode="auto">
          <a:xfrm>
            <a:off x="4500563" y="4365625"/>
            <a:ext cx="403225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800">
                <a:solidFill>
                  <a:srgbClr val="800000"/>
                </a:solidFill>
                <a:ea typeface="黑体" panose="02010609060101010101" pitchFamily="49" charset="-122"/>
              </a:rPr>
              <a:t>C</a:t>
            </a:r>
            <a:r>
              <a:rPr lang="zh-CN" altLang="en-US" sz="2800">
                <a:solidFill>
                  <a:srgbClr val="800000"/>
                </a:solidFill>
                <a:latin typeface="隶书" panose="02010509060101010101" pitchFamily="49" charset="-122"/>
                <a:ea typeface="隶书" panose="02010509060101010101" pitchFamily="49" charset="-122"/>
              </a:rPr>
              <a:t>源程序</a:t>
            </a:r>
            <a:r>
              <a:rPr lang="en-US" altLang="zh-CN" sz="2800">
                <a:solidFill>
                  <a:srgbClr val="800000"/>
                </a:solidFill>
                <a:latin typeface="隶书" panose="02010509060101010101" pitchFamily="49" charset="-122"/>
                <a:ea typeface="隶书" panose="02010509060101010101" pitchFamily="49" charset="-122"/>
              </a:rPr>
              <a:t>(lex.yy.c)</a:t>
            </a:r>
            <a:r>
              <a:rPr lang="zh-CN" altLang="en-US" sz="2800">
                <a:solidFill>
                  <a:srgbClr val="800000"/>
                </a:solidFill>
                <a:latin typeface="隶书" panose="02010509060101010101" pitchFamily="49" charset="-122"/>
                <a:ea typeface="隶书" panose="02010509060101010101" pitchFamily="49" charset="-122"/>
              </a:rPr>
              <a:t>：</a:t>
            </a:r>
          </a:p>
          <a:p>
            <a:pPr eaLnBrk="1" hangingPunct="1"/>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语言声明部分</a:t>
            </a:r>
          </a:p>
          <a:p>
            <a:pPr eaLnBrk="1" hangingPunct="1"/>
            <a:r>
              <a:rPr lang="zh-CN" altLang="en-US">
                <a:solidFill>
                  <a:schemeClr val="tx1"/>
                </a:solidFill>
                <a:latin typeface="隶书" panose="02010509060101010101" pitchFamily="49" charset="-122"/>
                <a:ea typeface="隶书" panose="02010509060101010101" pitchFamily="49" charset="-122"/>
              </a:rPr>
              <a:t>词法分析表</a:t>
            </a:r>
          </a:p>
          <a:p>
            <a:pPr eaLnBrk="1" hangingPunct="1"/>
            <a:r>
              <a:rPr lang="zh-CN" altLang="en-US">
                <a:solidFill>
                  <a:schemeClr val="tx1"/>
                </a:solidFill>
                <a:latin typeface="隶书" panose="02010509060101010101" pitchFamily="49" charset="-122"/>
                <a:ea typeface="隶书" panose="02010509060101010101" pitchFamily="49" charset="-122"/>
              </a:rPr>
              <a:t>分析表的驱动器（</a:t>
            </a:r>
            <a:r>
              <a:rPr lang="en-US" altLang="zh-CN">
                <a:solidFill>
                  <a:schemeClr val="tx1"/>
                </a:solidFill>
                <a:ea typeface="黑体" panose="02010609060101010101" pitchFamily="49" charset="-122"/>
              </a:rPr>
              <a:t>yylex()</a:t>
            </a:r>
            <a:r>
              <a:rPr lang="zh-CN" altLang="en-US">
                <a:solidFill>
                  <a:schemeClr val="tx1"/>
                </a:solidFill>
                <a:latin typeface="隶书" panose="02010509060101010101" pitchFamily="49" charset="-122"/>
                <a:ea typeface="隶书" panose="02010509060101010101" pitchFamily="49" charset="-122"/>
              </a:rPr>
              <a:t>）</a:t>
            </a:r>
          </a:p>
          <a:p>
            <a:pPr eaLnBrk="1" hangingPunct="1"/>
            <a:r>
              <a:rPr lang="zh-CN" altLang="en-US">
                <a:solidFill>
                  <a:schemeClr val="tx1"/>
                </a:solidFill>
                <a:latin typeface="隶书" panose="02010509060101010101" pitchFamily="49" charset="-122"/>
                <a:ea typeface="隶书" panose="02010509060101010101" pitchFamily="49" charset="-122"/>
              </a:rPr>
              <a:t>用户定义子程序</a:t>
            </a:r>
          </a:p>
        </p:txBody>
      </p:sp>
      <p:sp>
        <p:nvSpPr>
          <p:cNvPr id="44036" name="Rectangle 5">
            <a:extLst>
              <a:ext uri="{FF2B5EF4-FFF2-40B4-BE49-F238E27FC236}">
                <a16:creationId xmlns:a16="http://schemas.microsoft.com/office/drawing/2014/main" id="{045EF334-FDD3-4FCD-A70A-B67D45DF03C3}"/>
              </a:ext>
            </a:extLst>
          </p:cNvPr>
          <p:cNvSpPr>
            <a:spLocks noChangeArrowheads="1"/>
          </p:cNvSpPr>
          <p:nvPr/>
        </p:nvSpPr>
        <p:spPr bwMode="auto">
          <a:xfrm>
            <a:off x="523875" y="508000"/>
            <a:ext cx="64960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800" dirty="0">
                <a:solidFill>
                  <a:schemeClr val="accent2"/>
                </a:solidFill>
                <a:ea typeface="黑体" panose="02010609060101010101" pitchFamily="49" charset="-122"/>
              </a:rPr>
              <a:t>LEX</a:t>
            </a:r>
            <a:r>
              <a:rPr lang="zh-CN" altLang="en-US" sz="2800" dirty="0">
                <a:solidFill>
                  <a:schemeClr val="accent2"/>
                </a:solidFill>
                <a:latin typeface="隶书" panose="02010509060101010101" pitchFamily="49" charset="-122"/>
                <a:ea typeface="隶书" panose="02010509060101010101" pitchFamily="49" charset="-122"/>
              </a:rPr>
              <a:t>源程序</a:t>
            </a:r>
            <a:r>
              <a:rPr lang="en-US" altLang="zh-CN" sz="2800" dirty="0">
                <a:solidFill>
                  <a:schemeClr val="accent2"/>
                </a:solidFill>
                <a:latin typeface="隶书" panose="02010509060101010101" pitchFamily="49" charset="-122"/>
                <a:ea typeface="隶书" panose="02010509060101010101" pitchFamily="49" charset="-122"/>
              </a:rPr>
              <a:t>(*.l)</a:t>
            </a:r>
            <a:r>
              <a:rPr lang="zh-CN" altLang="en-US" sz="2800"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声明（</a:t>
            </a:r>
            <a:r>
              <a:rPr lang="en-US" altLang="zh-CN" dirty="0">
                <a:solidFill>
                  <a:schemeClr val="tx1"/>
                </a:solidFill>
                <a:ea typeface="黑体" panose="02010609060101010101" pitchFamily="49" charset="-122"/>
              </a:rPr>
              <a:t>declaration</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a:p>
            <a:pPr eaLnBrk="1" hangingPunct="1"/>
            <a:r>
              <a:rPr lang="en-US" altLang="zh-CN" dirty="0">
                <a:solidFill>
                  <a:schemeClr val="accent2"/>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翻译规则（</a:t>
            </a:r>
            <a:r>
              <a:rPr lang="en-US" altLang="zh-CN" dirty="0">
                <a:solidFill>
                  <a:schemeClr val="tx1"/>
                </a:solidFill>
                <a:ea typeface="黑体" panose="02010609060101010101" pitchFamily="49" charset="-122"/>
              </a:rPr>
              <a:t>translation rules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用户定义子程序（</a:t>
            </a:r>
            <a:r>
              <a:rPr lang="en-US" altLang="zh-CN" dirty="0">
                <a:solidFill>
                  <a:schemeClr val="tx1"/>
                </a:solidFill>
                <a:ea typeface="黑体" panose="02010609060101010101" pitchFamily="49" charset="-122"/>
              </a:rPr>
              <a:t>user defined routines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p:txBody>
      </p:sp>
      <p:sp>
        <p:nvSpPr>
          <p:cNvPr id="24586" name="Text Box 10">
            <a:extLst>
              <a:ext uri="{FF2B5EF4-FFF2-40B4-BE49-F238E27FC236}">
                <a16:creationId xmlns:a16="http://schemas.microsoft.com/office/drawing/2014/main" id="{462AB977-6679-4463-BA73-2FDA0CDE26AC}"/>
              </a:ext>
            </a:extLst>
          </p:cNvPr>
          <p:cNvSpPr txBox="1">
            <a:spLocks noChangeArrowheads="1"/>
          </p:cNvSpPr>
          <p:nvPr/>
        </p:nvSpPr>
        <p:spPr bwMode="auto">
          <a:xfrm>
            <a:off x="3708400" y="2997200"/>
            <a:ext cx="4248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3200">
                <a:solidFill>
                  <a:srgbClr val="FF0000"/>
                </a:solidFill>
                <a:latin typeface="隶书" panose="02010509060101010101" pitchFamily="49" charset="-122"/>
                <a:ea typeface="隶书" panose="02010509060101010101" pitchFamily="49" charset="-122"/>
              </a:rPr>
              <a:t>如何写</a:t>
            </a:r>
            <a:r>
              <a:rPr lang="en-US" altLang="zh-CN" sz="3200">
                <a:solidFill>
                  <a:srgbClr val="FF0000"/>
                </a:solidFill>
                <a:ea typeface="黑体" panose="02010609060101010101" pitchFamily="49" charset="-122"/>
              </a:rPr>
              <a:t>LEX</a:t>
            </a:r>
            <a:r>
              <a:rPr lang="zh-CN" altLang="en-US" sz="3200">
                <a:solidFill>
                  <a:srgbClr val="FF0000"/>
                </a:solidFill>
                <a:latin typeface="隶书" panose="02010509060101010101" pitchFamily="49" charset="-122"/>
                <a:ea typeface="隶书" panose="02010509060101010101" pitchFamily="49" charset="-122"/>
              </a:rPr>
              <a:t>源程序？</a:t>
            </a:r>
          </a:p>
        </p:txBody>
      </p:sp>
      <p:sp>
        <p:nvSpPr>
          <p:cNvPr id="44038" name="Rectangle 11">
            <a:extLst>
              <a:ext uri="{FF2B5EF4-FFF2-40B4-BE49-F238E27FC236}">
                <a16:creationId xmlns:a16="http://schemas.microsoft.com/office/drawing/2014/main" id="{6B8D2B68-C202-4940-9BF8-24245E3E9AC3}"/>
              </a:ext>
            </a:extLst>
          </p:cNvPr>
          <p:cNvSpPr>
            <a:spLocks noChangeArrowheads="1"/>
          </p:cNvSpPr>
          <p:nvPr/>
        </p:nvSpPr>
        <p:spPr bwMode="auto">
          <a:xfrm>
            <a:off x="539750" y="981075"/>
            <a:ext cx="6480175" cy="187166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44039" name="Rectangle 12">
            <a:extLst>
              <a:ext uri="{FF2B5EF4-FFF2-40B4-BE49-F238E27FC236}">
                <a16:creationId xmlns:a16="http://schemas.microsoft.com/office/drawing/2014/main" id="{340ACBC9-6ED7-4785-A916-B7EF0CD7E7F3}"/>
              </a:ext>
            </a:extLst>
          </p:cNvPr>
          <p:cNvSpPr>
            <a:spLocks noChangeArrowheads="1"/>
          </p:cNvSpPr>
          <p:nvPr/>
        </p:nvSpPr>
        <p:spPr bwMode="auto">
          <a:xfrm>
            <a:off x="4284663" y="4797425"/>
            <a:ext cx="4535487" cy="165576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2" name="Rectangle 16">
            <a:extLst>
              <a:ext uri="{FF2B5EF4-FFF2-40B4-BE49-F238E27FC236}">
                <a16:creationId xmlns:a16="http://schemas.microsoft.com/office/drawing/2014/main" id="{B42AFA29-4BF7-48DD-B6C0-C16FF2570D1C}"/>
              </a:ext>
            </a:extLst>
          </p:cNvPr>
          <p:cNvSpPr>
            <a:spLocks noChangeArrowheads="1"/>
          </p:cNvSpPr>
          <p:nvPr/>
        </p:nvSpPr>
        <p:spPr bwMode="auto">
          <a:xfrm rot="2109424">
            <a:off x="1979613" y="3573463"/>
            <a:ext cx="2087562" cy="719137"/>
          </a:xfrm>
          <a:prstGeom prst="rect">
            <a:avLst/>
          </a:prstGeom>
          <a:solidFill>
            <a:schemeClr val="bg1"/>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en-US" altLang="zh-CN">
                <a:solidFill>
                  <a:schemeClr val="tx1"/>
                </a:solidFill>
                <a:ea typeface="黑体" panose="02010609060101010101" pitchFamily="49" charset="-122"/>
              </a:rPr>
              <a:t>LEX </a:t>
            </a:r>
            <a:r>
              <a:rPr lang="zh-CN" altLang="en-US">
                <a:solidFill>
                  <a:schemeClr val="tx1"/>
                </a:solidFill>
                <a:ea typeface="黑体" panose="02010609060101010101" pitchFamily="49" charset="-122"/>
              </a:rPr>
              <a:t>编译器</a:t>
            </a:r>
          </a:p>
        </p:txBody>
      </p:sp>
      <p:sp>
        <p:nvSpPr>
          <p:cNvPr id="24594" name="AutoShape 18">
            <a:extLst>
              <a:ext uri="{FF2B5EF4-FFF2-40B4-BE49-F238E27FC236}">
                <a16:creationId xmlns:a16="http://schemas.microsoft.com/office/drawing/2014/main" id="{B5676238-51C3-4CA6-AFD6-FFA3AD62AD2B}"/>
              </a:ext>
            </a:extLst>
          </p:cNvPr>
          <p:cNvSpPr>
            <a:spLocks noChangeArrowheads="1"/>
          </p:cNvSpPr>
          <p:nvPr/>
        </p:nvSpPr>
        <p:spPr bwMode="auto">
          <a:xfrm rot="2378651">
            <a:off x="1763713" y="2852738"/>
            <a:ext cx="504825" cy="431800"/>
          </a:xfrm>
          <a:prstGeom prst="rightArrow">
            <a:avLst>
              <a:gd name="adj1" fmla="val 50000"/>
              <a:gd name="adj2" fmla="val 29228"/>
            </a:avLst>
          </a:prstGeom>
          <a:solidFill>
            <a:srgbClr val="CCFFCC"/>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5" name="AutoShape 19">
            <a:extLst>
              <a:ext uri="{FF2B5EF4-FFF2-40B4-BE49-F238E27FC236}">
                <a16:creationId xmlns:a16="http://schemas.microsoft.com/office/drawing/2014/main" id="{02CF04F9-0764-4805-BA63-8E82795540B9}"/>
              </a:ext>
            </a:extLst>
          </p:cNvPr>
          <p:cNvSpPr>
            <a:spLocks noChangeArrowheads="1"/>
          </p:cNvSpPr>
          <p:nvPr/>
        </p:nvSpPr>
        <p:spPr bwMode="auto">
          <a:xfrm rot="2378651">
            <a:off x="3851275" y="4508500"/>
            <a:ext cx="504825" cy="431800"/>
          </a:xfrm>
          <a:prstGeom prst="rightArrow">
            <a:avLst>
              <a:gd name="adj1" fmla="val 50000"/>
              <a:gd name="adj2" fmla="val 29228"/>
            </a:avLst>
          </a:prstGeom>
          <a:solidFill>
            <a:srgbClr val="CCFFCC"/>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6" name="Freeform 20">
            <a:extLst>
              <a:ext uri="{FF2B5EF4-FFF2-40B4-BE49-F238E27FC236}">
                <a16:creationId xmlns:a16="http://schemas.microsoft.com/office/drawing/2014/main" id="{F86CD9B3-6BB2-4937-9C05-3B118CE7AB7A}"/>
              </a:ext>
            </a:extLst>
          </p:cNvPr>
          <p:cNvSpPr>
            <a:spLocks/>
          </p:cNvSpPr>
          <p:nvPr/>
        </p:nvSpPr>
        <p:spPr bwMode="auto">
          <a:xfrm>
            <a:off x="3924300" y="1106488"/>
            <a:ext cx="4054475" cy="3978275"/>
          </a:xfrm>
          <a:custGeom>
            <a:avLst/>
            <a:gdLst>
              <a:gd name="T0" fmla="*/ 0 w 2554"/>
              <a:gd name="T1" fmla="*/ 2147483646 h 2506"/>
              <a:gd name="T2" fmla="*/ 2147483646 w 2554"/>
              <a:gd name="T3" fmla="*/ 0 h 2506"/>
              <a:gd name="T4" fmla="*/ 2147483646 w 2554"/>
              <a:gd name="T5" fmla="*/ 2147483646 h 2506"/>
              <a:gd name="T6" fmla="*/ 2147483646 w 2554"/>
              <a:gd name="T7" fmla="*/ 2147483646 h 2506"/>
              <a:gd name="T8" fmla="*/ 0 60000 65536"/>
              <a:gd name="T9" fmla="*/ 0 60000 65536"/>
              <a:gd name="T10" fmla="*/ 0 60000 65536"/>
              <a:gd name="T11" fmla="*/ 0 60000 65536"/>
              <a:gd name="T12" fmla="*/ 0 w 2554"/>
              <a:gd name="T13" fmla="*/ 0 h 2506"/>
              <a:gd name="T14" fmla="*/ 2554 w 2554"/>
              <a:gd name="T15" fmla="*/ 2506 h 2506"/>
            </a:gdLst>
            <a:ahLst/>
            <a:cxnLst>
              <a:cxn ang="T8">
                <a:pos x="T0" y="T1"/>
              </a:cxn>
              <a:cxn ang="T9">
                <a:pos x="T2" y="T3"/>
              </a:cxn>
              <a:cxn ang="T10">
                <a:pos x="T4" y="T5"/>
              </a:cxn>
              <a:cxn ang="T11">
                <a:pos x="T6" y="T7"/>
              </a:cxn>
            </a:cxnLst>
            <a:rect l="T12" t="T13" r="T14" b="T15"/>
            <a:pathLst>
              <a:path w="2554" h="2506">
                <a:moveTo>
                  <a:pt x="0" y="12"/>
                </a:moveTo>
                <a:lnTo>
                  <a:pt x="2508" y="0"/>
                </a:lnTo>
                <a:lnTo>
                  <a:pt x="2554" y="2499"/>
                </a:lnTo>
                <a:lnTo>
                  <a:pt x="1723" y="2506"/>
                </a:lnTo>
              </a:path>
            </a:pathLst>
          </a:custGeom>
          <a:noFill/>
          <a:ln w="2540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7" name="Freeform 21">
            <a:extLst>
              <a:ext uri="{FF2B5EF4-FFF2-40B4-BE49-F238E27FC236}">
                <a16:creationId xmlns:a16="http://schemas.microsoft.com/office/drawing/2014/main" id="{86A97B20-4CFB-4678-989D-5094C13A5756}"/>
              </a:ext>
            </a:extLst>
          </p:cNvPr>
          <p:cNvSpPr>
            <a:spLocks/>
          </p:cNvSpPr>
          <p:nvPr/>
        </p:nvSpPr>
        <p:spPr bwMode="auto">
          <a:xfrm>
            <a:off x="971550" y="2728913"/>
            <a:ext cx="3584575" cy="3435350"/>
          </a:xfrm>
          <a:custGeom>
            <a:avLst/>
            <a:gdLst>
              <a:gd name="T0" fmla="*/ 0 w 2258"/>
              <a:gd name="T1" fmla="*/ 0 h 2164"/>
              <a:gd name="T2" fmla="*/ 2147483646 w 2258"/>
              <a:gd name="T3" fmla="*/ 2147483646 h 2164"/>
              <a:gd name="T4" fmla="*/ 0 60000 65536"/>
              <a:gd name="T5" fmla="*/ 0 60000 65536"/>
              <a:gd name="T6" fmla="*/ 0 w 2258"/>
              <a:gd name="T7" fmla="*/ 0 h 2164"/>
              <a:gd name="T8" fmla="*/ 2258 w 2258"/>
              <a:gd name="T9" fmla="*/ 2164 h 2164"/>
            </a:gdLst>
            <a:ahLst/>
            <a:cxnLst>
              <a:cxn ang="T4">
                <a:pos x="T0" y="T1"/>
              </a:cxn>
              <a:cxn ang="T5">
                <a:pos x="T2" y="T3"/>
              </a:cxn>
            </a:cxnLst>
            <a:rect l="T6" t="T7" r="T8" b="T9"/>
            <a:pathLst>
              <a:path w="2258" h="2164">
                <a:moveTo>
                  <a:pt x="0" y="0"/>
                </a:moveTo>
                <a:lnTo>
                  <a:pt x="2258" y="2164"/>
                </a:lnTo>
              </a:path>
            </a:pathLst>
          </a:custGeom>
          <a:noFill/>
          <a:ln w="254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8" name="Freeform 22">
            <a:extLst>
              <a:ext uri="{FF2B5EF4-FFF2-40B4-BE49-F238E27FC236}">
                <a16:creationId xmlns:a16="http://schemas.microsoft.com/office/drawing/2014/main" id="{9BE25C38-0F0B-43F8-995B-B2DD1F91BF69}"/>
              </a:ext>
            </a:extLst>
          </p:cNvPr>
          <p:cNvSpPr>
            <a:spLocks/>
          </p:cNvSpPr>
          <p:nvPr/>
        </p:nvSpPr>
        <p:spPr bwMode="auto">
          <a:xfrm>
            <a:off x="5580063" y="1985963"/>
            <a:ext cx="2728912" cy="3468687"/>
          </a:xfrm>
          <a:custGeom>
            <a:avLst/>
            <a:gdLst>
              <a:gd name="T0" fmla="*/ 0 w 1719"/>
              <a:gd name="T1" fmla="*/ 2147483646 h 2185"/>
              <a:gd name="T2" fmla="*/ 2147483646 w 1719"/>
              <a:gd name="T3" fmla="*/ 0 h 2185"/>
              <a:gd name="T4" fmla="*/ 2147483646 w 1719"/>
              <a:gd name="T5" fmla="*/ 2147483646 h 2185"/>
              <a:gd name="T6" fmla="*/ 0 60000 65536"/>
              <a:gd name="T7" fmla="*/ 0 60000 65536"/>
              <a:gd name="T8" fmla="*/ 0 60000 65536"/>
              <a:gd name="T9" fmla="*/ 0 w 1719"/>
              <a:gd name="T10" fmla="*/ 0 h 2185"/>
              <a:gd name="T11" fmla="*/ 1719 w 1719"/>
              <a:gd name="T12" fmla="*/ 2185 h 2185"/>
            </a:gdLst>
            <a:ahLst/>
            <a:cxnLst>
              <a:cxn ang="T6">
                <a:pos x="T0" y="T1"/>
              </a:cxn>
              <a:cxn ang="T7">
                <a:pos x="T2" y="T3"/>
              </a:cxn>
              <a:cxn ang="T8">
                <a:pos x="T4" y="T5"/>
              </a:cxn>
            </a:cxnLst>
            <a:rect l="T9" t="T10" r="T11" b="T12"/>
            <a:pathLst>
              <a:path w="1719" h="2185">
                <a:moveTo>
                  <a:pt x="0" y="2"/>
                </a:moveTo>
                <a:lnTo>
                  <a:pt x="1669" y="0"/>
                </a:lnTo>
                <a:lnTo>
                  <a:pt x="1719" y="2185"/>
                </a:ln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9" name="Line 23">
            <a:extLst>
              <a:ext uri="{FF2B5EF4-FFF2-40B4-BE49-F238E27FC236}">
                <a16:creationId xmlns:a16="http://schemas.microsoft.com/office/drawing/2014/main" id="{CC4B5F0A-E4D3-489C-935E-A9ECF0C775B4}"/>
              </a:ext>
            </a:extLst>
          </p:cNvPr>
          <p:cNvSpPr>
            <a:spLocks noChangeShapeType="1"/>
          </p:cNvSpPr>
          <p:nvPr/>
        </p:nvSpPr>
        <p:spPr bwMode="auto">
          <a:xfrm flipH="1">
            <a:off x="6443663" y="5445125"/>
            <a:ext cx="187325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0" name="Line 24">
            <a:extLst>
              <a:ext uri="{FF2B5EF4-FFF2-40B4-BE49-F238E27FC236}">
                <a16:creationId xmlns:a16="http://schemas.microsoft.com/office/drawing/2014/main" id="{056F44C1-5A3A-4F93-B281-4687D8590853}"/>
              </a:ext>
            </a:extLst>
          </p:cNvPr>
          <p:cNvSpPr>
            <a:spLocks noChangeShapeType="1"/>
          </p:cNvSpPr>
          <p:nvPr/>
        </p:nvSpPr>
        <p:spPr bwMode="auto">
          <a:xfrm flipH="1">
            <a:off x="8101013" y="5445125"/>
            <a:ext cx="215900" cy="1444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矩形 18">
            <a:extLst>
              <a:ext uri="{FF2B5EF4-FFF2-40B4-BE49-F238E27FC236}">
                <a16:creationId xmlns:a16="http://schemas.microsoft.com/office/drawing/2014/main" id="{4EFA8EF2-0F93-4F9B-920C-400FB60A42C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94"/>
                                        </p:tgtEl>
                                        <p:attrNameLst>
                                          <p:attrName>style.visibility</p:attrName>
                                        </p:attrNameLst>
                                      </p:cBhvr>
                                      <p:to>
                                        <p:strVal val="visible"/>
                                      </p:to>
                                    </p:set>
                                    <p:animEffect transition="in" filter="wipe(up)">
                                      <p:cBhvr>
                                        <p:cTn id="7" dur="500"/>
                                        <p:tgtEl>
                                          <p:spTgt spid="2459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592"/>
                                        </p:tgtEl>
                                        <p:attrNameLst>
                                          <p:attrName>style.visibility</p:attrName>
                                        </p:attrNameLst>
                                      </p:cBhvr>
                                      <p:to>
                                        <p:strVal val="visible"/>
                                      </p:to>
                                    </p:set>
                                    <p:animEffect transition="in" filter="wipe(up)">
                                      <p:cBhvr>
                                        <p:cTn id="11" dur="500"/>
                                        <p:tgtEl>
                                          <p:spTgt spid="2459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595"/>
                                        </p:tgtEl>
                                        <p:attrNameLst>
                                          <p:attrName>style.visibility</p:attrName>
                                        </p:attrNameLst>
                                      </p:cBhvr>
                                      <p:to>
                                        <p:strVal val="visible"/>
                                      </p:to>
                                    </p:set>
                                    <p:animEffect transition="in" filter="wipe(up)">
                                      <p:cBhvr>
                                        <p:cTn id="15" dur="500"/>
                                        <p:tgtEl>
                                          <p:spTgt spid="245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24596"/>
                                        </p:tgtEl>
                                        <p:attrNameLst>
                                          <p:attrName>style.visibility</p:attrName>
                                        </p:attrNameLst>
                                      </p:cBhvr>
                                      <p:to>
                                        <p:strVal val="visible"/>
                                      </p:to>
                                    </p:set>
                                    <p:animEffect transition="in" filter="wipe(up)">
                                      <p:cBhvr>
                                        <p:cTn id="20" dur="500"/>
                                        <p:tgtEl>
                                          <p:spTgt spid="245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4598"/>
                                        </p:tgtEl>
                                        <p:attrNameLst>
                                          <p:attrName>style.visibility</p:attrName>
                                        </p:attrNameLst>
                                      </p:cBhvr>
                                      <p:to>
                                        <p:strVal val="visible"/>
                                      </p:to>
                                    </p:set>
                                    <p:animEffect transition="in" filter="wipe(up)">
                                      <p:cBhvr>
                                        <p:cTn id="25" dur="500"/>
                                        <p:tgtEl>
                                          <p:spTgt spid="24598"/>
                                        </p:tgtEl>
                                      </p:cBhvr>
                                    </p:animEffect>
                                  </p:childTnLst>
                                </p:cTn>
                              </p:par>
                              <p:par>
                                <p:cTn id="26" presetID="22" presetClass="entr" presetSubtype="1" fill="hold" nodeType="withEffect">
                                  <p:stCondLst>
                                    <p:cond delay="0"/>
                                  </p:stCondLst>
                                  <p:childTnLst>
                                    <p:set>
                                      <p:cBhvr>
                                        <p:cTn id="27" dur="1" fill="hold">
                                          <p:stCondLst>
                                            <p:cond delay="0"/>
                                          </p:stCondLst>
                                        </p:cTn>
                                        <p:tgtEl>
                                          <p:spTgt spid="24599"/>
                                        </p:tgtEl>
                                        <p:attrNameLst>
                                          <p:attrName>style.visibility</p:attrName>
                                        </p:attrNameLst>
                                      </p:cBhvr>
                                      <p:to>
                                        <p:strVal val="visible"/>
                                      </p:to>
                                    </p:set>
                                    <p:animEffect transition="in" filter="wipe(up)">
                                      <p:cBhvr>
                                        <p:cTn id="28" dur="500"/>
                                        <p:tgtEl>
                                          <p:spTgt spid="24599"/>
                                        </p:tgtEl>
                                      </p:cBhvr>
                                    </p:animEffect>
                                  </p:childTnLst>
                                </p:cTn>
                              </p:par>
                              <p:par>
                                <p:cTn id="29" presetID="22" presetClass="entr" presetSubtype="1" fill="hold" nodeType="withEffect">
                                  <p:stCondLst>
                                    <p:cond delay="0"/>
                                  </p:stCondLst>
                                  <p:childTnLst>
                                    <p:set>
                                      <p:cBhvr>
                                        <p:cTn id="30" dur="1" fill="hold">
                                          <p:stCondLst>
                                            <p:cond delay="0"/>
                                          </p:stCondLst>
                                        </p:cTn>
                                        <p:tgtEl>
                                          <p:spTgt spid="24600"/>
                                        </p:tgtEl>
                                        <p:attrNameLst>
                                          <p:attrName>style.visibility</p:attrName>
                                        </p:attrNameLst>
                                      </p:cBhvr>
                                      <p:to>
                                        <p:strVal val="visible"/>
                                      </p:to>
                                    </p:set>
                                    <p:animEffect transition="in" filter="wipe(up)">
                                      <p:cBhvr>
                                        <p:cTn id="31" dur="500"/>
                                        <p:tgtEl>
                                          <p:spTgt spid="246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24597"/>
                                        </p:tgtEl>
                                        <p:attrNameLst>
                                          <p:attrName>style.visibility</p:attrName>
                                        </p:attrNameLst>
                                      </p:cBhvr>
                                      <p:to>
                                        <p:strVal val="visible"/>
                                      </p:to>
                                    </p:set>
                                    <p:animEffect transition="in" filter="wipe(up)">
                                      <p:cBhvr>
                                        <p:cTn id="36" dur="500"/>
                                        <p:tgtEl>
                                          <p:spTgt spid="245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4586"/>
                                        </p:tgtEl>
                                        <p:attrNameLst>
                                          <p:attrName>style.visibility</p:attrName>
                                        </p:attrNameLst>
                                      </p:cBhvr>
                                      <p:to>
                                        <p:strVal val="visible"/>
                                      </p:to>
                                    </p:set>
                                    <p:anim calcmode="lin" valueType="num">
                                      <p:cBhvr additive="base">
                                        <p:cTn id="41" dur="500" fill="hold"/>
                                        <p:tgtEl>
                                          <p:spTgt spid="24586"/>
                                        </p:tgtEl>
                                        <p:attrNameLst>
                                          <p:attrName>ppt_x</p:attrName>
                                        </p:attrNameLst>
                                      </p:cBhvr>
                                      <p:tavLst>
                                        <p:tav tm="0">
                                          <p:val>
                                            <p:strVal val="1+#ppt_w/2"/>
                                          </p:val>
                                        </p:tav>
                                        <p:tav tm="100000">
                                          <p:val>
                                            <p:strVal val="#ppt_x"/>
                                          </p:val>
                                        </p:tav>
                                      </p:tavLst>
                                    </p:anim>
                                    <p:anim calcmode="lin" valueType="num">
                                      <p:cBhvr additive="base">
                                        <p:cTn id="42" dur="500" fill="hold"/>
                                        <p:tgtEl>
                                          <p:spTgt spid="24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p:bldP spid="24592" grpId="0" animBg="1"/>
      <p:bldP spid="24594" grpId="0" animBg="1"/>
      <p:bldP spid="245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DA12790B-A7BA-4853-AEC0-49007A2BF7D3}"/>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30FBE4D5-FE21-450D-8D2A-DE7635603CF9}" type="slidenum">
              <a:rPr lang="en-US" altLang="zh-CN" b="0">
                <a:solidFill>
                  <a:srgbClr val="000000"/>
                </a:solidFill>
                <a:latin typeface="Verdana" panose="020B0604030504040204" pitchFamily="34" charset="0"/>
              </a:rPr>
              <a:pPr algn="l"/>
              <a:t>23</a:t>
            </a:fld>
            <a:endParaRPr lang="en-US" altLang="zh-CN" b="0">
              <a:solidFill>
                <a:srgbClr val="000000"/>
              </a:solidFill>
              <a:latin typeface="Verdana" panose="020B0604030504040204" pitchFamily="34" charset="0"/>
            </a:endParaRPr>
          </a:p>
        </p:txBody>
      </p:sp>
      <p:sp>
        <p:nvSpPr>
          <p:cNvPr id="46083" name="Rectangle 4">
            <a:extLst>
              <a:ext uri="{FF2B5EF4-FFF2-40B4-BE49-F238E27FC236}">
                <a16:creationId xmlns:a16="http://schemas.microsoft.com/office/drawing/2014/main" id="{7B16E2CF-3877-4970-AC10-644AF3D9A363}"/>
              </a:ext>
            </a:extLst>
          </p:cNvPr>
          <p:cNvSpPr>
            <a:spLocks noChangeArrowheads="1"/>
          </p:cNvSpPr>
          <p:nvPr/>
        </p:nvSpPr>
        <p:spPr bwMode="auto">
          <a:xfrm>
            <a:off x="152400" y="740844"/>
            <a:ext cx="840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ea typeface="黑体" panose="02010609060101010101" pitchFamily="49" charset="-122"/>
              </a:rPr>
              <a:t>LEX</a:t>
            </a:r>
            <a:r>
              <a:rPr lang="zh-CN" altLang="en-US" dirty="0">
                <a:solidFill>
                  <a:schemeClr val="tx1"/>
                </a:solidFill>
                <a:latin typeface="隶书" panose="02010509060101010101" pitchFamily="49" charset="-122"/>
                <a:ea typeface="隶书" panose="02010509060101010101" pitchFamily="49" charset="-122"/>
              </a:rPr>
              <a:t>源程序构造分析器，对输入中的字符、字和行进行计数。 </a:t>
            </a:r>
          </a:p>
        </p:txBody>
      </p:sp>
      <p:sp>
        <p:nvSpPr>
          <p:cNvPr id="8197" name="Rectangle 5">
            <a:extLst>
              <a:ext uri="{FF2B5EF4-FFF2-40B4-BE49-F238E27FC236}">
                <a16:creationId xmlns:a16="http://schemas.microsoft.com/office/drawing/2014/main" id="{F193BB96-A761-4860-B60B-2A132198B8CE}"/>
              </a:ext>
            </a:extLst>
          </p:cNvPr>
          <p:cNvSpPr>
            <a:spLocks noChangeArrowheads="1"/>
          </p:cNvSpPr>
          <p:nvPr/>
        </p:nvSpPr>
        <p:spPr bwMode="auto">
          <a:xfrm>
            <a:off x="152400" y="1288256"/>
            <a:ext cx="8915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800000"/>
                </a:solidFill>
                <a:ea typeface="黑体" panose="02010609060101010101" pitchFamily="49" charset="-122"/>
              </a:rPr>
              <a:t>(1)</a:t>
            </a:r>
            <a:r>
              <a:rPr lang="en-US" altLang="zh-CN" sz="2000" dirty="0">
                <a:solidFill>
                  <a:schemeClr val="tx1"/>
                </a:solidFill>
                <a:ea typeface="黑体" panose="02010609060101010101" pitchFamily="49" charset="-122"/>
              </a:rPr>
              <a:t> </a:t>
            </a:r>
            <a:r>
              <a:rPr lang="en-US" altLang="zh-CN" sz="2000" dirty="0">
                <a:solidFill>
                  <a:schemeClr val="hlink"/>
                </a:solidFill>
                <a:ea typeface="黑体" panose="02010609060101010101" pitchFamily="49" charset="-122"/>
              </a:rPr>
              <a:t>%{</a:t>
            </a:r>
            <a:r>
              <a:rPr lang="en-US" altLang="zh-CN" sz="2000" dirty="0">
                <a:solidFill>
                  <a:schemeClr val="tx1"/>
                </a:solidFill>
                <a:ea typeface="黑体" panose="02010609060101010101" pitchFamily="49" charset="-122"/>
              </a:rPr>
              <a:t> </a:t>
            </a:r>
          </a:p>
          <a:p>
            <a:pPr eaLnBrk="1" hangingPunct="1"/>
            <a:r>
              <a:rPr lang="en-US" altLang="zh-CN" sz="2000" dirty="0">
                <a:solidFill>
                  <a:srgbClr val="800000"/>
                </a:solidFill>
                <a:ea typeface="黑体" panose="02010609060101010101" pitchFamily="49" charset="-122"/>
              </a:rPr>
              <a:t>(2)</a:t>
            </a:r>
            <a:r>
              <a:rPr lang="en-US" altLang="zh-CN" sz="2000" dirty="0">
                <a:solidFill>
                  <a:schemeClr val="tx1"/>
                </a:solidFill>
                <a:ea typeface="黑体" panose="02010609060101010101" pitchFamily="49" charset="-122"/>
              </a:rPr>
              <a:t> #include &lt;</a:t>
            </a:r>
            <a:r>
              <a:rPr lang="en-US" altLang="zh-CN" sz="2000" dirty="0" err="1">
                <a:solidFill>
                  <a:schemeClr val="tx1"/>
                </a:solidFill>
                <a:ea typeface="黑体" panose="02010609060101010101" pitchFamily="49" charset="-122"/>
              </a:rPr>
              <a:t>stdio.h</a:t>
            </a:r>
            <a:r>
              <a:rPr lang="en-US" altLang="zh-CN" sz="2000" dirty="0">
                <a:solidFill>
                  <a:schemeClr val="tx1"/>
                </a:solidFill>
                <a:ea typeface="黑体" panose="02010609060101010101" pitchFamily="49" charset="-122"/>
              </a:rPr>
              <a:t>&gt;</a:t>
            </a:r>
          </a:p>
          <a:p>
            <a:pPr eaLnBrk="1" hangingPunct="1"/>
            <a:r>
              <a:rPr lang="en-US" altLang="zh-CN" sz="2000" dirty="0">
                <a:solidFill>
                  <a:srgbClr val="800000"/>
                </a:solidFill>
                <a:ea typeface="黑体" panose="02010609060101010101" pitchFamily="49" charset="-122"/>
              </a:rPr>
              <a:t>(3)</a:t>
            </a:r>
            <a:r>
              <a:rPr lang="en-US" altLang="zh-CN" sz="2000" dirty="0">
                <a:solidFill>
                  <a:schemeClr val="tx1"/>
                </a:solidFill>
                <a:ea typeface="黑体" panose="02010609060101010101" pitchFamily="49" charset="-122"/>
              </a:rPr>
              <a:t> int </a:t>
            </a:r>
            <a:r>
              <a:rPr lang="en-US" altLang="zh-CN" sz="2000" dirty="0" err="1">
                <a:solidFill>
                  <a:schemeClr val="tx1"/>
                </a:solidFill>
                <a:ea typeface="黑体" panose="02010609060101010101" pitchFamily="49" charset="-122"/>
              </a:rPr>
              <a:t>nchar</a:t>
            </a:r>
            <a:r>
              <a:rPr lang="en-US" altLang="zh-CN" sz="2000" dirty="0">
                <a:solidFill>
                  <a:schemeClr val="tx1"/>
                </a:solidFill>
                <a:ea typeface="黑体" panose="02010609060101010101" pitchFamily="49" charset="-122"/>
              </a:rPr>
              <a:t>, </a:t>
            </a:r>
            <a:r>
              <a:rPr lang="en-US" altLang="zh-CN" sz="2000" dirty="0" err="1">
                <a:solidFill>
                  <a:schemeClr val="tx1"/>
                </a:solidFill>
                <a:ea typeface="黑体" panose="02010609060101010101" pitchFamily="49" charset="-122"/>
              </a:rPr>
              <a:t>nword</a:t>
            </a:r>
            <a:r>
              <a:rPr lang="en-US" altLang="zh-CN" sz="2000" dirty="0">
                <a:solidFill>
                  <a:schemeClr val="tx1"/>
                </a:solidFill>
                <a:ea typeface="黑体" panose="02010609060101010101" pitchFamily="49" charset="-122"/>
              </a:rPr>
              <a:t>, </a:t>
            </a:r>
            <a:r>
              <a:rPr lang="en-US" altLang="zh-CN" sz="2000" dirty="0" err="1">
                <a:solidFill>
                  <a:schemeClr val="tx1"/>
                </a:solidFill>
                <a:ea typeface="黑体" panose="02010609060101010101" pitchFamily="49" charset="-122"/>
              </a:rPr>
              <a:t>nline</a:t>
            </a:r>
            <a:r>
              <a:rPr lang="en-US" altLang="zh-CN" sz="2000" dirty="0">
                <a:solidFill>
                  <a:schemeClr val="tx1"/>
                </a:solidFill>
                <a:ea typeface="黑体" panose="02010609060101010101" pitchFamily="49" charset="-122"/>
              </a:rPr>
              <a:t>; /* </a:t>
            </a:r>
            <a:r>
              <a:rPr lang="zh-CN" altLang="en-US" sz="2000" dirty="0">
                <a:solidFill>
                  <a:schemeClr val="tx1"/>
                </a:solidFill>
                <a:latin typeface="隶书" panose="02010509060101010101" pitchFamily="49" charset="-122"/>
                <a:ea typeface="隶书" panose="02010509060101010101" pitchFamily="49" charset="-122"/>
              </a:rPr>
              <a:t>分别记录字符个数、字数和行数</a:t>
            </a:r>
            <a:r>
              <a:rPr lang="zh-CN" altLang="en-US" sz="2000" dirty="0">
                <a:solidFill>
                  <a:schemeClr val="tx1"/>
                </a:solidFill>
                <a:ea typeface="黑体" panose="02010609060101010101" pitchFamily="49" charset="-122"/>
              </a:rPr>
              <a:t> *</a:t>
            </a:r>
            <a:r>
              <a:rPr lang="en-US" altLang="zh-CN" sz="2000" dirty="0">
                <a:solidFill>
                  <a:schemeClr val="tx1"/>
                </a:solidFill>
                <a:ea typeface="黑体" panose="02010609060101010101" pitchFamily="49" charset="-122"/>
              </a:rPr>
              <a:t>/</a:t>
            </a:r>
          </a:p>
          <a:p>
            <a:pPr eaLnBrk="1" hangingPunct="1"/>
            <a:r>
              <a:rPr lang="en-US" altLang="zh-CN" sz="2000" dirty="0">
                <a:solidFill>
                  <a:srgbClr val="800000"/>
                </a:solidFill>
                <a:ea typeface="黑体" panose="02010609060101010101" pitchFamily="49" charset="-122"/>
              </a:rPr>
              <a:t>(4)</a:t>
            </a:r>
            <a:r>
              <a:rPr lang="en-US" altLang="zh-CN" sz="2000" dirty="0">
                <a:solidFill>
                  <a:schemeClr val="tx1"/>
                </a:solidFill>
                <a:ea typeface="黑体" panose="02010609060101010101" pitchFamily="49" charset="-122"/>
              </a:rPr>
              <a:t> </a:t>
            </a:r>
            <a:r>
              <a:rPr lang="en-US" altLang="zh-CN" sz="2000" dirty="0">
                <a:solidFill>
                  <a:schemeClr val="hlink"/>
                </a:solidFill>
                <a:ea typeface="黑体" panose="02010609060101010101" pitchFamily="49" charset="-122"/>
              </a:rPr>
              <a:t>%}</a:t>
            </a:r>
          </a:p>
        </p:txBody>
      </p:sp>
      <p:sp>
        <p:nvSpPr>
          <p:cNvPr id="8198" name="Rectangle 6">
            <a:extLst>
              <a:ext uri="{FF2B5EF4-FFF2-40B4-BE49-F238E27FC236}">
                <a16:creationId xmlns:a16="http://schemas.microsoft.com/office/drawing/2014/main" id="{61843F31-3DC0-4903-ABE5-8AAF68FDF137}"/>
              </a:ext>
            </a:extLst>
          </p:cNvPr>
          <p:cNvSpPr>
            <a:spLocks noChangeArrowheads="1"/>
          </p:cNvSpPr>
          <p:nvPr/>
        </p:nvSpPr>
        <p:spPr bwMode="auto">
          <a:xfrm>
            <a:off x="152400" y="2965450"/>
            <a:ext cx="8991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FF0000"/>
                </a:solidFill>
                <a:ea typeface="黑体" panose="02010609060101010101" pitchFamily="49" charset="-122"/>
              </a:rPr>
              <a:t>(6) [ \t]                  /* </a:t>
            </a:r>
            <a:r>
              <a:rPr lang="zh-CN" altLang="en-US" sz="2000" dirty="0">
                <a:solidFill>
                  <a:srgbClr val="FF0000"/>
                </a:solidFill>
                <a:latin typeface="隶书" panose="02010509060101010101" pitchFamily="49" charset="-122"/>
                <a:ea typeface="隶书" panose="02010509060101010101" pitchFamily="49" charset="-122"/>
              </a:rPr>
              <a:t>匹配到一个空格或</a:t>
            </a:r>
            <a:r>
              <a:rPr lang="en-US" altLang="zh-CN" sz="2000" dirty="0">
                <a:solidFill>
                  <a:srgbClr val="FF0000"/>
                </a:solidFill>
                <a:ea typeface="黑体" panose="02010609060101010101" pitchFamily="49" charset="-122"/>
              </a:rPr>
              <a:t>Tab</a:t>
            </a:r>
            <a:r>
              <a:rPr lang="zh-CN" altLang="en-US" sz="2000" dirty="0">
                <a:solidFill>
                  <a:srgbClr val="FF0000"/>
                </a:solidFill>
                <a:latin typeface="隶书" panose="02010509060101010101" pitchFamily="49" charset="-122"/>
                <a:ea typeface="隶书" panose="02010509060101010101" pitchFamily="49" charset="-122"/>
              </a:rPr>
              <a:t>键，忽略</a:t>
            </a:r>
            <a:r>
              <a:rPr lang="zh-CN" altLang="en-US" sz="2000" dirty="0">
                <a:solidFill>
                  <a:srgbClr val="FF0000"/>
                </a:solidFill>
                <a:ea typeface="黑体" panose="02010609060101010101" pitchFamily="49" charset="-122"/>
              </a:rPr>
              <a:t> *</a:t>
            </a:r>
            <a:r>
              <a:rPr lang="en-US" altLang="zh-CN" sz="2000" dirty="0">
                <a:solidFill>
                  <a:srgbClr val="FF0000"/>
                </a:solidFill>
                <a:ea typeface="黑体" panose="02010609060101010101" pitchFamily="49" charset="-122"/>
              </a:rPr>
              <a:t>/</a:t>
            </a:r>
          </a:p>
          <a:p>
            <a:pPr eaLnBrk="1" hangingPunct="1"/>
            <a:r>
              <a:rPr lang="en-US" altLang="zh-CN" sz="2000" dirty="0">
                <a:solidFill>
                  <a:srgbClr val="FF0000"/>
                </a:solidFill>
                <a:ea typeface="黑体" panose="02010609060101010101" pitchFamily="49" charset="-122"/>
              </a:rPr>
              <a:t>(7) \n         {++</a:t>
            </a:r>
            <a:r>
              <a:rPr lang="en-US" altLang="zh-CN" sz="2000" dirty="0" err="1">
                <a:solidFill>
                  <a:srgbClr val="FF0000"/>
                </a:solidFill>
                <a:ea typeface="黑体" panose="02010609060101010101" pitchFamily="49" charset="-122"/>
              </a:rPr>
              <a:t>nline</a:t>
            </a:r>
            <a:r>
              <a:rPr lang="en-US" altLang="zh-CN" sz="2000" dirty="0">
                <a:solidFill>
                  <a:srgbClr val="FF0000"/>
                </a:solidFill>
                <a:ea typeface="黑体" panose="02010609060101010101" pitchFamily="49" charset="-122"/>
              </a:rPr>
              <a:t>;}  /* </a:t>
            </a:r>
            <a:r>
              <a:rPr lang="zh-CN" altLang="en-US" sz="2000" dirty="0">
                <a:solidFill>
                  <a:srgbClr val="FF0000"/>
                </a:solidFill>
                <a:latin typeface="隶书" panose="02010509060101010101" pitchFamily="49" charset="-122"/>
                <a:ea typeface="隶书" panose="02010509060101010101" pitchFamily="49" charset="-122"/>
              </a:rPr>
              <a:t>匹配到一个换行符，行数加</a:t>
            </a:r>
            <a:r>
              <a:rPr lang="en-US" altLang="zh-CN" sz="2000" dirty="0">
                <a:solidFill>
                  <a:srgbClr val="FF0000"/>
                </a:solidFill>
                <a:ea typeface="黑体" panose="02010609060101010101" pitchFamily="49" charset="-122"/>
              </a:rPr>
              <a:t>1 */</a:t>
            </a:r>
          </a:p>
          <a:p>
            <a:pPr eaLnBrk="1" hangingPunct="1"/>
            <a:r>
              <a:rPr lang="en-US" altLang="zh-CN" sz="2000" dirty="0">
                <a:solidFill>
                  <a:srgbClr val="FF0000"/>
                </a:solidFill>
                <a:ea typeface="黑体" panose="02010609060101010101" pitchFamily="49" charset="-122"/>
              </a:rPr>
              <a:t>(8) [^ \t\n]+  {++</a:t>
            </a:r>
            <a:r>
              <a:rPr lang="en-US" altLang="zh-CN" sz="2000" dirty="0" err="1">
                <a:solidFill>
                  <a:srgbClr val="FF0000"/>
                </a:solidFill>
                <a:ea typeface="黑体" panose="02010609060101010101" pitchFamily="49" charset="-122"/>
              </a:rPr>
              <a:t>nword</a:t>
            </a:r>
            <a:r>
              <a:rPr lang="en-US" altLang="zh-CN" sz="2000" dirty="0">
                <a:solidFill>
                  <a:srgbClr val="FF0000"/>
                </a:solidFill>
                <a:ea typeface="黑体" panose="02010609060101010101" pitchFamily="49" charset="-122"/>
              </a:rPr>
              <a:t>; </a:t>
            </a:r>
            <a:r>
              <a:rPr lang="en-US" altLang="zh-CN" sz="2000" dirty="0" err="1">
                <a:solidFill>
                  <a:srgbClr val="FF0000"/>
                </a:solidFill>
                <a:ea typeface="黑体" panose="02010609060101010101" pitchFamily="49" charset="-122"/>
              </a:rPr>
              <a:t>nchar</a:t>
            </a:r>
            <a:r>
              <a:rPr lang="en-US" altLang="zh-CN" sz="2000" dirty="0">
                <a:solidFill>
                  <a:srgbClr val="FF0000"/>
                </a:solidFill>
                <a:ea typeface="黑体" panose="02010609060101010101" pitchFamily="49" charset="-122"/>
              </a:rPr>
              <a:t>+=</a:t>
            </a:r>
            <a:r>
              <a:rPr lang="en-US" altLang="zh-CN" sz="2000" dirty="0" err="1">
                <a:solidFill>
                  <a:srgbClr val="FF0000"/>
                </a:solidFill>
                <a:ea typeface="黑体" panose="02010609060101010101" pitchFamily="49" charset="-122"/>
              </a:rPr>
              <a:t>yyleng</a:t>
            </a:r>
            <a:r>
              <a:rPr lang="en-US" altLang="zh-CN" sz="2000" dirty="0">
                <a:solidFill>
                  <a:srgbClr val="FF0000"/>
                </a:solidFill>
                <a:ea typeface="黑体" panose="02010609060101010101" pitchFamily="49" charset="-122"/>
              </a:rPr>
              <a:t>;}</a:t>
            </a:r>
          </a:p>
          <a:p>
            <a:pPr eaLnBrk="1" hangingPunct="1"/>
            <a:r>
              <a:rPr lang="en-US" altLang="zh-CN" sz="2000" dirty="0">
                <a:solidFill>
                  <a:srgbClr val="FF0000"/>
                </a:solidFill>
                <a:ea typeface="黑体" panose="02010609060101010101" pitchFamily="49" charset="-122"/>
              </a:rPr>
              <a:t>                      /* </a:t>
            </a:r>
            <a:r>
              <a:rPr lang="zh-CN" altLang="en-US" sz="2000" dirty="0">
                <a:solidFill>
                  <a:srgbClr val="FF0000"/>
                </a:solidFill>
                <a:latin typeface="隶书" panose="02010509060101010101" pitchFamily="49" charset="-122"/>
                <a:ea typeface="隶书" panose="02010509060101010101" pitchFamily="49" charset="-122"/>
              </a:rPr>
              <a:t>匹配到一个不包括空格</a:t>
            </a:r>
            <a:r>
              <a:rPr lang="zh-CN" altLang="en-US" sz="2000" dirty="0">
                <a:solidFill>
                  <a:srgbClr val="FF0000"/>
                </a:solidFill>
                <a:ea typeface="黑体" panose="02010609060101010101" pitchFamily="49" charset="-122"/>
              </a:rPr>
              <a:t>、</a:t>
            </a:r>
            <a:r>
              <a:rPr lang="en-US" altLang="zh-CN" sz="2000" dirty="0">
                <a:solidFill>
                  <a:srgbClr val="FF0000"/>
                </a:solidFill>
                <a:ea typeface="黑体" panose="02010609060101010101" pitchFamily="49" charset="-122"/>
              </a:rPr>
              <a:t>Tab</a:t>
            </a:r>
            <a:r>
              <a:rPr lang="zh-CN" altLang="en-US" sz="2000" dirty="0">
                <a:solidFill>
                  <a:srgbClr val="FF0000"/>
                </a:solidFill>
                <a:latin typeface="隶书" panose="02010509060101010101" pitchFamily="49" charset="-122"/>
                <a:ea typeface="隶书" panose="02010509060101010101" pitchFamily="49" charset="-122"/>
              </a:rPr>
              <a:t>键和换行符的字</a:t>
            </a:r>
            <a:r>
              <a:rPr lang="zh-CN" altLang="en-US" sz="2000" dirty="0">
                <a:solidFill>
                  <a:srgbClr val="FF0000"/>
                </a:solidFill>
                <a:ea typeface="黑体" panose="02010609060101010101" pitchFamily="49" charset="-122"/>
              </a:rPr>
              <a:t>，</a:t>
            </a:r>
          </a:p>
          <a:p>
            <a:pPr eaLnBrk="1" hangingPunct="1"/>
            <a:r>
              <a:rPr lang="zh-CN" altLang="en-US" sz="2000" dirty="0">
                <a:solidFill>
                  <a:srgbClr val="FF0000"/>
                </a:solidFill>
                <a:ea typeface="黑体" panose="02010609060101010101" pitchFamily="49" charset="-122"/>
              </a:rPr>
              <a:t>                         </a:t>
            </a:r>
            <a:r>
              <a:rPr lang="zh-CN" altLang="en-US" sz="2000" dirty="0">
                <a:solidFill>
                  <a:srgbClr val="FF0000"/>
                </a:solidFill>
                <a:latin typeface="隶书" panose="02010509060101010101" pitchFamily="49" charset="-122"/>
                <a:ea typeface="隶书" panose="02010509060101010101" pitchFamily="49" charset="-122"/>
              </a:rPr>
              <a:t>字数加</a:t>
            </a:r>
            <a:r>
              <a:rPr lang="en-US" altLang="zh-CN" sz="2000" dirty="0">
                <a:solidFill>
                  <a:srgbClr val="FF0000"/>
                </a:solidFill>
                <a:ea typeface="黑体" panose="02010609060101010101" pitchFamily="49" charset="-122"/>
              </a:rPr>
              <a:t>1</a:t>
            </a:r>
            <a:r>
              <a:rPr lang="zh-CN" altLang="en-US" sz="2000" dirty="0">
                <a:solidFill>
                  <a:srgbClr val="FF0000"/>
                </a:solidFill>
                <a:ea typeface="黑体" panose="02010609060101010101" pitchFamily="49" charset="-122"/>
              </a:rPr>
              <a:t>，</a:t>
            </a:r>
            <a:r>
              <a:rPr lang="zh-CN" altLang="en-US" sz="2000" dirty="0">
                <a:solidFill>
                  <a:srgbClr val="FF0000"/>
                </a:solidFill>
                <a:latin typeface="隶书" panose="02010509060101010101" pitchFamily="49" charset="-122"/>
                <a:ea typeface="隶书" panose="02010509060101010101" pitchFamily="49" charset="-122"/>
              </a:rPr>
              <a:t>字符数加</a:t>
            </a:r>
            <a:r>
              <a:rPr lang="en-US" altLang="zh-CN" sz="2000" dirty="0" err="1">
                <a:solidFill>
                  <a:srgbClr val="FF0000"/>
                </a:solidFill>
                <a:ea typeface="黑体" panose="02010609060101010101" pitchFamily="49" charset="-122"/>
              </a:rPr>
              <a:t>yyleng</a:t>
            </a:r>
            <a:r>
              <a:rPr lang="en-US" altLang="zh-CN" sz="2000" dirty="0">
                <a:solidFill>
                  <a:srgbClr val="FF0000"/>
                </a:solidFill>
                <a:ea typeface="黑体" panose="02010609060101010101" pitchFamily="49" charset="-122"/>
              </a:rPr>
              <a:t>(</a:t>
            </a:r>
            <a:r>
              <a:rPr lang="zh-CN" altLang="en-US" sz="2000" dirty="0">
                <a:solidFill>
                  <a:srgbClr val="FF0000"/>
                </a:solidFill>
                <a:latin typeface="隶书" panose="02010509060101010101" pitchFamily="49" charset="-122"/>
                <a:ea typeface="隶书" panose="02010509060101010101" pitchFamily="49" charset="-122"/>
              </a:rPr>
              <a:t>字符长度</a:t>
            </a:r>
            <a:r>
              <a:rPr lang="en-US" altLang="zh-CN" sz="2000" dirty="0">
                <a:solidFill>
                  <a:srgbClr val="FF0000"/>
                </a:solidFill>
                <a:ea typeface="黑体" panose="02010609060101010101" pitchFamily="49" charset="-122"/>
              </a:rPr>
              <a:t>) */</a:t>
            </a:r>
          </a:p>
        </p:txBody>
      </p:sp>
      <p:sp>
        <p:nvSpPr>
          <p:cNvPr id="8199" name="Rectangle 7">
            <a:extLst>
              <a:ext uri="{FF2B5EF4-FFF2-40B4-BE49-F238E27FC236}">
                <a16:creationId xmlns:a16="http://schemas.microsoft.com/office/drawing/2014/main" id="{4C0A4096-E79C-4B14-97A0-F50834B9E703}"/>
              </a:ext>
            </a:extLst>
          </p:cNvPr>
          <p:cNvSpPr>
            <a:spLocks noChangeArrowheads="1"/>
          </p:cNvSpPr>
          <p:nvPr/>
        </p:nvSpPr>
        <p:spPr bwMode="auto">
          <a:xfrm>
            <a:off x="152400" y="4797425"/>
            <a:ext cx="8991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800000"/>
                </a:solidFill>
                <a:ea typeface="黑体" panose="02010609060101010101" pitchFamily="49" charset="-122"/>
              </a:rPr>
              <a:t>(10)</a:t>
            </a:r>
            <a:r>
              <a:rPr lang="en-US" altLang="zh-CN" sz="2000">
                <a:solidFill>
                  <a:schemeClr val="tx1"/>
                </a:solidFill>
                <a:ea typeface="黑体" panose="02010609060101010101" pitchFamily="49" charset="-122"/>
              </a:rPr>
              <a:t> void main()</a:t>
            </a:r>
          </a:p>
          <a:p>
            <a:pPr eaLnBrk="1" hangingPunct="1"/>
            <a:r>
              <a:rPr lang="en-US" altLang="zh-CN" sz="2000">
                <a:solidFill>
                  <a:srgbClr val="800000"/>
                </a:solidFill>
                <a:ea typeface="黑体" panose="02010609060101010101" pitchFamily="49" charset="-122"/>
              </a:rPr>
              <a:t>(11)</a:t>
            </a:r>
            <a:r>
              <a:rPr lang="en-US" altLang="zh-CN" sz="2000">
                <a:solidFill>
                  <a:schemeClr val="tx1"/>
                </a:solidFill>
                <a:ea typeface="黑体" panose="02010609060101010101" pitchFamily="49" charset="-122"/>
              </a:rPr>
              <a:t> { yylex();             /* </a:t>
            </a:r>
            <a:r>
              <a:rPr lang="zh-CN" altLang="en-US" sz="2000">
                <a:solidFill>
                  <a:schemeClr val="tx1"/>
                </a:solidFill>
                <a:latin typeface="隶书" panose="02010509060101010101" pitchFamily="49" charset="-122"/>
                <a:ea typeface="隶书" panose="02010509060101010101" pitchFamily="49" charset="-122"/>
              </a:rPr>
              <a:t>调用词法分析器，直到输入结束</a:t>
            </a:r>
            <a:r>
              <a:rPr lang="zh-CN" altLang="en-US" sz="2000">
                <a:solidFill>
                  <a:schemeClr val="tx1"/>
                </a:solidFill>
                <a:ea typeface="黑体" panose="02010609060101010101" pitchFamily="49" charset="-122"/>
              </a:rPr>
              <a:t>  *</a:t>
            </a:r>
            <a:r>
              <a:rPr lang="en-US" altLang="zh-CN" sz="2000">
                <a:solidFill>
                  <a:schemeClr val="tx1"/>
                </a:solidFill>
                <a:ea typeface="黑体" panose="02010609060101010101" pitchFamily="49" charset="-122"/>
              </a:rPr>
              <a:t>/</a:t>
            </a:r>
          </a:p>
          <a:p>
            <a:pPr eaLnBrk="1" hangingPunct="1"/>
            <a:r>
              <a:rPr lang="en-US" altLang="zh-CN" sz="2000">
                <a:solidFill>
                  <a:srgbClr val="800000"/>
                </a:solidFill>
                <a:ea typeface="黑体" panose="02010609060101010101" pitchFamily="49" charset="-122"/>
              </a:rPr>
              <a:t>(12)</a:t>
            </a:r>
            <a:r>
              <a:rPr lang="en-US" altLang="zh-CN" sz="2000">
                <a:solidFill>
                  <a:schemeClr val="tx1"/>
                </a:solidFill>
                <a:ea typeface="黑体" panose="02010609060101010101" pitchFamily="49" charset="-122"/>
              </a:rPr>
              <a:t>   printf("nchar=%d, nword=%d, nline=%d\n"</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nchar, nword, nline);</a:t>
            </a:r>
          </a:p>
          <a:p>
            <a:pPr eaLnBrk="1" hangingPunct="1"/>
            <a:r>
              <a:rPr lang="en-US" altLang="zh-CN" sz="2000">
                <a:solidFill>
                  <a:srgbClr val="800000"/>
                </a:solidFill>
                <a:ea typeface="黑体" panose="02010609060101010101" pitchFamily="49" charset="-122"/>
              </a:rPr>
              <a:t>(13)</a:t>
            </a:r>
            <a:r>
              <a:rPr lang="en-US" altLang="zh-CN" sz="2000">
                <a:solidFill>
                  <a:schemeClr val="tx1"/>
                </a:solidFill>
                <a:ea typeface="黑体" panose="02010609060101010101" pitchFamily="49" charset="-122"/>
              </a:rPr>
              <a:t> }</a:t>
            </a:r>
          </a:p>
        </p:txBody>
      </p:sp>
      <p:sp>
        <p:nvSpPr>
          <p:cNvPr id="8200" name="Rectangle 8">
            <a:extLst>
              <a:ext uri="{FF2B5EF4-FFF2-40B4-BE49-F238E27FC236}">
                <a16:creationId xmlns:a16="http://schemas.microsoft.com/office/drawing/2014/main" id="{0E9A3AC3-52AE-4045-A48F-3F451B365F73}"/>
              </a:ext>
            </a:extLst>
          </p:cNvPr>
          <p:cNvSpPr>
            <a:spLocks noChangeArrowheads="1"/>
          </p:cNvSpPr>
          <p:nvPr/>
        </p:nvSpPr>
        <p:spPr bwMode="auto">
          <a:xfrm>
            <a:off x="109894" y="91427"/>
            <a:ext cx="6443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dirty="0">
                <a:solidFill>
                  <a:srgbClr val="FF0000"/>
                </a:solidFill>
                <a:ea typeface="黑体" panose="02010609060101010101" pitchFamily="49" charset="-122"/>
              </a:rPr>
              <a:t>问题：与生成的词法分析器框架如何对应？</a:t>
            </a:r>
          </a:p>
        </p:txBody>
      </p:sp>
      <p:sp>
        <p:nvSpPr>
          <p:cNvPr id="8205" name="Rectangle 13">
            <a:extLst>
              <a:ext uri="{FF2B5EF4-FFF2-40B4-BE49-F238E27FC236}">
                <a16:creationId xmlns:a16="http://schemas.microsoft.com/office/drawing/2014/main" id="{5713CF7F-FC61-40A8-A613-18EABBB49075}"/>
              </a:ext>
            </a:extLst>
          </p:cNvPr>
          <p:cNvSpPr>
            <a:spLocks noChangeArrowheads="1"/>
          </p:cNvSpPr>
          <p:nvPr/>
        </p:nvSpPr>
        <p:spPr bwMode="auto">
          <a:xfrm>
            <a:off x="179388" y="26368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003300"/>
                </a:solidFill>
                <a:ea typeface="黑体" panose="02010609060101010101" pitchFamily="49" charset="-122"/>
              </a:rPr>
              <a:t>(5)</a:t>
            </a:r>
            <a:r>
              <a:rPr lang="en-US" altLang="zh-CN" sz="2000">
                <a:solidFill>
                  <a:schemeClr val="tx1"/>
                </a:solidFill>
                <a:ea typeface="黑体" panose="02010609060101010101" pitchFamily="49" charset="-122"/>
              </a:rPr>
              <a:t> </a:t>
            </a:r>
            <a:r>
              <a:rPr lang="en-US" altLang="zh-CN" sz="2000">
                <a:solidFill>
                  <a:schemeClr val="accent2"/>
                </a:solidFill>
                <a:ea typeface="黑体" panose="02010609060101010101" pitchFamily="49" charset="-122"/>
              </a:rPr>
              <a:t>%%</a:t>
            </a:r>
          </a:p>
        </p:txBody>
      </p:sp>
      <p:sp>
        <p:nvSpPr>
          <p:cNvPr id="8207" name="Rectangle 15">
            <a:extLst>
              <a:ext uri="{FF2B5EF4-FFF2-40B4-BE49-F238E27FC236}">
                <a16:creationId xmlns:a16="http://schemas.microsoft.com/office/drawing/2014/main" id="{DB54BB63-B34C-4BF7-9D68-2265E4243EC3}"/>
              </a:ext>
            </a:extLst>
          </p:cNvPr>
          <p:cNvSpPr>
            <a:spLocks noChangeArrowheads="1"/>
          </p:cNvSpPr>
          <p:nvPr/>
        </p:nvSpPr>
        <p:spPr bwMode="auto">
          <a:xfrm>
            <a:off x="169863" y="4400550"/>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800000"/>
                </a:solidFill>
                <a:ea typeface="黑体" panose="02010609060101010101" pitchFamily="49" charset="-122"/>
              </a:rPr>
              <a:t>(9)</a:t>
            </a:r>
            <a:r>
              <a:rPr lang="en-US" altLang="zh-CN" sz="2000">
                <a:solidFill>
                  <a:schemeClr val="tx1"/>
                </a:solidFill>
                <a:ea typeface="黑体" panose="02010609060101010101" pitchFamily="49" charset="-122"/>
              </a:rPr>
              <a:t> </a:t>
            </a:r>
            <a:r>
              <a:rPr lang="en-US" altLang="zh-CN" sz="2000">
                <a:solidFill>
                  <a:schemeClr val="accent2"/>
                </a:solidFill>
                <a:ea typeface="黑体" panose="02010609060101010101" pitchFamily="49" charset="-122"/>
              </a:rPr>
              <a:t>%%</a:t>
            </a:r>
          </a:p>
        </p:txBody>
      </p:sp>
      <p:sp>
        <p:nvSpPr>
          <p:cNvPr id="8208" name="Text Box 16">
            <a:extLst>
              <a:ext uri="{FF2B5EF4-FFF2-40B4-BE49-F238E27FC236}">
                <a16:creationId xmlns:a16="http://schemas.microsoft.com/office/drawing/2014/main" id="{C55B40E9-EA5A-4B6F-A4F7-F8FE46AAFCE3}"/>
              </a:ext>
            </a:extLst>
          </p:cNvPr>
          <p:cNvSpPr txBox="1">
            <a:spLocks noChangeArrowheads="1"/>
          </p:cNvSpPr>
          <p:nvPr/>
        </p:nvSpPr>
        <p:spPr bwMode="auto">
          <a:xfrm>
            <a:off x="1978025" y="146685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solidFill>
                  <a:schemeClr val="tx1"/>
                </a:solidFill>
                <a:latin typeface="Arial" panose="020B0604020202020204" pitchFamily="34" charset="0"/>
                <a:ea typeface="华文行楷" panose="02010800040101010101" pitchFamily="2" charset="-122"/>
              </a:rPr>
              <a:t>声明部分</a:t>
            </a:r>
          </a:p>
        </p:txBody>
      </p:sp>
      <p:sp>
        <p:nvSpPr>
          <p:cNvPr id="8209" name="Text Box 17">
            <a:extLst>
              <a:ext uri="{FF2B5EF4-FFF2-40B4-BE49-F238E27FC236}">
                <a16:creationId xmlns:a16="http://schemas.microsoft.com/office/drawing/2014/main" id="{3B9A935C-87BE-40B6-A72B-01C05561CCC7}"/>
              </a:ext>
            </a:extLst>
          </p:cNvPr>
          <p:cNvSpPr txBox="1">
            <a:spLocks noChangeArrowheads="1"/>
          </p:cNvSpPr>
          <p:nvPr/>
        </p:nvSpPr>
        <p:spPr bwMode="auto">
          <a:xfrm>
            <a:off x="2149475" y="2659063"/>
            <a:ext cx="225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zh-CN" altLang="en-US" dirty="0">
                <a:solidFill>
                  <a:schemeClr val="bg1">
                    <a:lumMod val="85000"/>
                  </a:schemeClr>
                </a:solidFill>
                <a:ea typeface="华文行楷" panose="02010800040101010101" pitchFamily="2" charset="-122"/>
              </a:rPr>
              <a:t>翻译规则部分</a:t>
            </a:r>
          </a:p>
        </p:txBody>
      </p:sp>
      <p:sp>
        <p:nvSpPr>
          <p:cNvPr id="8210" name="Text Box 18">
            <a:extLst>
              <a:ext uri="{FF2B5EF4-FFF2-40B4-BE49-F238E27FC236}">
                <a16:creationId xmlns:a16="http://schemas.microsoft.com/office/drawing/2014/main" id="{B2716613-ABF3-4EB4-BAD0-F46E954376F0}"/>
              </a:ext>
            </a:extLst>
          </p:cNvPr>
          <p:cNvSpPr txBox="1">
            <a:spLocks noChangeArrowheads="1"/>
          </p:cNvSpPr>
          <p:nvPr/>
        </p:nvSpPr>
        <p:spPr bwMode="auto">
          <a:xfrm>
            <a:off x="1619250" y="4916488"/>
            <a:ext cx="295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solidFill>
                  <a:schemeClr val="tx1"/>
                </a:solidFill>
                <a:latin typeface="Arial" panose="020B0604020202020204" pitchFamily="34" charset="0"/>
                <a:ea typeface="华文行楷" panose="02010800040101010101" pitchFamily="2" charset="-122"/>
              </a:rPr>
              <a:t>用户定义子程序部分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208"/>
                                        </p:tgtEl>
                                        <p:attrNameLst>
                                          <p:attrName>style.visibility</p:attrName>
                                        </p:attrNameLst>
                                      </p:cBhvr>
                                      <p:to>
                                        <p:strVal val="visible"/>
                                      </p:to>
                                    </p:set>
                                    <p:anim calcmode="lin" valueType="num">
                                      <p:cBhvr additive="base">
                                        <p:cTn id="7" dur="500" fill="hold"/>
                                        <p:tgtEl>
                                          <p:spTgt spid="8208"/>
                                        </p:tgtEl>
                                        <p:attrNameLst>
                                          <p:attrName>ppt_x</p:attrName>
                                        </p:attrNameLst>
                                      </p:cBhvr>
                                      <p:tavLst>
                                        <p:tav tm="0">
                                          <p:val>
                                            <p:strVal val="#ppt_x"/>
                                          </p:val>
                                        </p:tav>
                                        <p:tav tm="100000">
                                          <p:val>
                                            <p:strVal val="#ppt_x"/>
                                          </p:val>
                                        </p:tav>
                                      </p:tavLst>
                                    </p:anim>
                                    <p:anim calcmode="lin" valueType="num">
                                      <p:cBhvr additive="base">
                                        <p:cTn id="8" dur="500" fill="hold"/>
                                        <p:tgtEl>
                                          <p:spTgt spid="82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205"/>
                                        </p:tgtEl>
                                        <p:attrNameLst>
                                          <p:attrName>style.visibility</p:attrName>
                                        </p:attrNameLst>
                                      </p:cBhvr>
                                      <p:to>
                                        <p:strVal val="visible"/>
                                      </p:to>
                                    </p:set>
                                    <p:anim calcmode="lin" valueType="num">
                                      <p:cBhvr additive="base">
                                        <p:cTn id="11" dur="500" fill="hold"/>
                                        <p:tgtEl>
                                          <p:spTgt spid="8205"/>
                                        </p:tgtEl>
                                        <p:attrNameLst>
                                          <p:attrName>ppt_x</p:attrName>
                                        </p:attrNameLst>
                                      </p:cBhvr>
                                      <p:tavLst>
                                        <p:tav tm="0">
                                          <p:val>
                                            <p:strVal val="#ppt_x"/>
                                          </p:val>
                                        </p:tav>
                                        <p:tav tm="100000">
                                          <p:val>
                                            <p:strVal val="#ppt_x"/>
                                          </p:val>
                                        </p:tav>
                                      </p:tavLst>
                                    </p:anim>
                                    <p:anim calcmode="lin" valueType="num">
                                      <p:cBhvr additive="base">
                                        <p:cTn id="12" dur="500" fill="hold"/>
                                        <p:tgtEl>
                                          <p:spTgt spid="8205"/>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8209"/>
                                        </p:tgtEl>
                                        <p:attrNameLst>
                                          <p:attrName>style.visibility</p:attrName>
                                        </p:attrNameLst>
                                      </p:cBhvr>
                                      <p:to>
                                        <p:strVal val="visible"/>
                                      </p:to>
                                    </p:set>
                                    <p:anim calcmode="lin" valueType="num">
                                      <p:cBhvr additive="base">
                                        <p:cTn id="15" dur="500" fill="hold"/>
                                        <p:tgtEl>
                                          <p:spTgt spid="8209"/>
                                        </p:tgtEl>
                                        <p:attrNameLst>
                                          <p:attrName>ppt_x</p:attrName>
                                        </p:attrNameLst>
                                      </p:cBhvr>
                                      <p:tavLst>
                                        <p:tav tm="0">
                                          <p:val>
                                            <p:strVal val="#ppt_x"/>
                                          </p:val>
                                        </p:tav>
                                        <p:tav tm="100000">
                                          <p:val>
                                            <p:strVal val="#ppt_x"/>
                                          </p:val>
                                        </p:tav>
                                      </p:tavLst>
                                    </p:anim>
                                    <p:anim calcmode="lin" valueType="num">
                                      <p:cBhvr additive="base">
                                        <p:cTn id="16" dur="500" fill="hold"/>
                                        <p:tgtEl>
                                          <p:spTgt spid="820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07"/>
                                        </p:tgtEl>
                                        <p:attrNameLst>
                                          <p:attrName>style.visibility</p:attrName>
                                        </p:attrNameLst>
                                      </p:cBhvr>
                                      <p:to>
                                        <p:strVal val="visible"/>
                                      </p:to>
                                    </p:set>
                                    <p:anim calcmode="lin" valueType="num">
                                      <p:cBhvr additive="base">
                                        <p:cTn id="19" dur="500" fill="hold"/>
                                        <p:tgtEl>
                                          <p:spTgt spid="8207"/>
                                        </p:tgtEl>
                                        <p:attrNameLst>
                                          <p:attrName>ppt_x</p:attrName>
                                        </p:attrNameLst>
                                      </p:cBhvr>
                                      <p:tavLst>
                                        <p:tav tm="0">
                                          <p:val>
                                            <p:strVal val="#ppt_x"/>
                                          </p:val>
                                        </p:tav>
                                        <p:tav tm="100000">
                                          <p:val>
                                            <p:strVal val="#ppt_x"/>
                                          </p:val>
                                        </p:tav>
                                      </p:tavLst>
                                    </p:anim>
                                    <p:anim calcmode="lin" valueType="num">
                                      <p:cBhvr additive="base">
                                        <p:cTn id="20" dur="500" fill="hold"/>
                                        <p:tgtEl>
                                          <p:spTgt spid="8207"/>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8210"/>
                                        </p:tgtEl>
                                        <p:attrNameLst>
                                          <p:attrName>style.visibility</p:attrName>
                                        </p:attrNameLst>
                                      </p:cBhvr>
                                      <p:to>
                                        <p:strVal val="visible"/>
                                      </p:to>
                                    </p:set>
                                    <p:anim calcmode="lin" valueType="num">
                                      <p:cBhvr additive="base">
                                        <p:cTn id="23" dur="500" fill="hold"/>
                                        <p:tgtEl>
                                          <p:spTgt spid="8210"/>
                                        </p:tgtEl>
                                        <p:attrNameLst>
                                          <p:attrName>ppt_x</p:attrName>
                                        </p:attrNameLst>
                                      </p:cBhvr>
                                      <p:tavLst>
                                        <p:tav tm="0">
                                          <p:val>
                                            <p:strVal val="#ppt_x"/>
                                          </p:val>
                                        </p:tav>
                                        <p:tav tm="100000">
                                          <p:val>
                                            <p:strVal val="#ppt_x"/>
                                          </p:val>
                                        </p:tav>
                                      </p:tavLst>
                                    </p:anim>
                                    <p:anim calcmode="lin" valueType="num">
                                      <p:cBhvr additive="base">
                                        <p:cTn id="24" dur="500" fill="hold"/>
                                        <p:tgtEl>
                                          <p:spTgt spid="821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8197"/>
                                        </p:tgtEl>
                                        <p:attrNameLst>
                                          <p:attrName>style.visibility</p:attrName>
                                        </p:attrNameLst>
                                      </p:cBhvr>
                                      <p:to>
                                        <p:strVal val="visible"/>
                                      </p:to>
                                    </p:set>
                                    <p:animEffect transition="in" filter="barn(outVertical)">
                                      <p:cBhvr>
                                        <p:cTn id="29" dur="500"/>
                                        <p:tgtEl>
                                          <p:spTgt spid="8197"/>
                                        </p:tgtEl>
                                      </p:cBhvr>
                                    </p:animEffect>
                                  </p:childTnLst>
                                </p:cTn>
                              </p:par>
                              <p:par>
                                <p:cTn id="30" presetID="9" presetClass="exit" presetSubtype="0" fill="hold" grpId="0" nodeType="withEffect">
                                  <p:stCondLst>
                                    <p:cond delay="0"/>
                                  </p:stCondLst>
                                  <p:childTnLst>
                                    <p:animEffect transition="out" filter="dissolve">
                                      <p:cBhvr>
                                        <p:cTn id="31" dur="500"/>
                                        <p:tgtEl>
                                          <p:spTgt spid="8208"/>
                                        </p:tgtEl>
                                      </p:cBhvr>
                                    </p:animEffect>
                                    <p:set>
                                      <p:cBhvr>
                                        <p:cTn id="32" dur="1" fill="hold">
                                          <p:stCondLst>
                                            <p:cond delay="499"/>
                                          </p:stCondLst>
                                        </p:cTn>
                                        <p:tgtEl>
                                          <p:spTgt spid="820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8198">
                                            <p:txEl>
                                              <p:pRg st="0" end="0"/>
                                            </p:txEl>
                                          </p:spTgt>
                                        </p:tgtEl>
                                        <p:attrNameLst>
                                          <p:attrName>style.visibility</p:attrName>
                                        </p:attrNameLst>
                                      </p:cBhvr>
                                      <p:to>
                                        <p:strVal val="visible"/>
                                      </p:to>
                                    </p:set>
                                    <p:animEffect transition="in" filter="barn(outVertical)">
                                      <p:cBhvr>
                                        <p:cTn id="37" dur="500"/>
                                        <p:tgtEl>
                                          <p:spTgt spid="8198">
                                            <p:txEl>
                                              <p:pRg st="0" end="0"/>
                                            </p:txEl>
                                          </p:spTgt>
                                        </p:tgtEl>
                                      </p:cBhvr>
                                    </p:animEffect>
                                  </p:childTnLst>
                                </p:cTn>
                              </p:par>
                              <p:par>
                                <p:cTn id="38" presetID="9" presetClass="exit" presetSubtype="0" fill="hold" grpId="0" nodeType="withEffect">
                                  <p:stCondLst>
                                    <p:cond delay="0"/>
                                  </p:stCondLst>
                                  <p:childTnLst>
                                    <p:animEffect transition="out" filter="dissolve">
                                      <p:cBhvr>
                                        <p:cTn id="39" dur="500"/>
                                        <p:tgtEl>
                                          <p:spTgt spid="8209"/>
                                        </p:tgtEl>
                                      </p:cBhvr>
                                    </p:animEffect>
                                    <p:set>
                                      <p:cBhvr>
                                        <p:cTn id="40" dur="1" fill="hold">
                                          <p:stCondLst>
                                            <p:cond delay="499"/>
                                          </p:stCondLst>
                                        </p:cTn>
                                        <p:tgtEl>
                                          <p:spTgt spid="8209"/>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8198">
                                            <p:txEl>
                                              <p:pRg st="1" end="1"/>
                                            </p:txEl>
                                          </p:spTgt>
                                        </p:tgtEl>
                                        <p:attrNameLst>
                                          <p:attrName>style.visibility</p:attrName>
                                        </p:attrNameLst>
                                      </p:cBhvr>
                                      <p:to>
                                        <p:strVal val="visible"/>
                                      </p:to>
                                    </p:set>
                                    <p:animEffect transition="in" filter="barn(outVertical)">
                                      <p:cBhvr>
                                        <p:cTn id="45" dur="500"/>
                                        <p:tgtEl>
                                          <p:spTgt spid="8198">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8198">
                                            <p:txEl>
                                              <p:pRg st="2" end="2"/>
                                            </p:txEl>
                                          </p:spTgt>
                                        </p:tgtEl>
                                        <p:attrNameLst>
                                          <p:attrName>style.visibility</p:attrName>
                                        </p:attrNameLst>
                                      </p:cBhvr>
                                      <p:to>
                                        <p:strVal val="visible"/>
                                      </p:to>
                                    </p:set>
                                    <p:animEffect transition="in" filter="barn(outVertical)">
                                      <p:cBhvr>
                                        <p:cTn id="50" dur="500"/>
                                        <p:tgtEl>
                                          <p:spTgt spid="8198">
                                            <p:txEl>
                                              <p:pRg st="2" end="2"/>
                                            </p:txEl>
                                          </p:spTgt>
                                        </p:tgtEl>
                                      </p:cBhvr>
                                    </p:animEffect>
                                  </p:childTnLst>
                                </p:cTn>
                              </p:par>
                              <p:par>
                                <p:cTn id="51" presetID="16" presetClass="entr" presetSubtype="37" fill="hold" grpId="0" nodeType="withEffect">
                                  <p:stCondLst>
                                    <p:cond delay="0"/>
                                  </p:stCondLst>
                                  <p:childTnLst>
                                    <p:set>
                                      <p:cBhvr>
                                        <p:cTn id="52" dur="1" fill="hold">
                                          <p:stCondLst>
                                            <p:cond delay="0"/>
                                          </p:stCondLst>
                                        </p:cTn>
                                        <p:tgtEl>
                                          <p:spTgt spid="8198">
                                            <p:txEl>
                                              <p:pRg st="3" end="3"/>
                                            </p:txEl>
                                          </p:spTgt>
                                        </p:tgtEl>
                                        <p:attrNameLst>
                                          <p:attrName>style.visibility</p:attrName>
                                        </p:attrNameLst>
                                      </p:cBhvr>
                                      <p:to>
                                        <p:strVal val="visible"/>
                                      </p:to>
                                    </p:set>
                                    <p:animEffect transition="in" filter="barn(outVertical)">
                                      <p:cBhvr>
                                        <p:cTn id="53" dur="500"/>
                                        <p:tgtEl>
                                          <p:spTgt spid="8198">
                                            <p:txEl>
                                              <p:pRg st="3" end="3"/>
                                            </p:txEl>
                                          </p:spTgt>
                                        </p:tgtEl>
                                      </p:cBhvr>
                                    </p:animEffect>
                                  </p:childTnLst>
                                </p:cTn>
                              </p:par>
                              <p:par>
                                <p:cTn id="54" presetID="16" presetClass="entr" presetSubtype="37" fill="hold" grpId="0" nodeType="withEffect">
                                  <p:stCondLst>
                                    <p:cond delay="0"/>
                                  </p:stCondLst>
                                  <p:childTnLst>
                                    <p:set>
                                      <p:cBhvr>
                                        <p:cTn id="55" dur="1" fill="hold">
                                          <p:stCondLst>
                                            <p:cond delay="0"/>
                                          </p:stCondLst>
                                        </p:cTn>
                                        <p:tgtEl>
                                          <p:spTgt spid="8198">
                                            <p:txEl>
                                              <p:pRg st="4" end="4"/>
                                            </p:txEl>
                                          </p:spTgt>
                                        </p:tgtEl>
                                        <p:attrNameLst>
                                          <p:attrName>style.visibility</p:attrName>
                                        </p:attrNameLst>
                                      </p:cBhvr>
                                      <p:to>
                                        <p:strVal val="visible"/>
                                      </p:to>
                                    </p:set>
                                    <p:animEffect transition="in" filter="barn(outVertical)">
                                      <p:cBhvr>
                                        <p:cTn id="56" dur="500"/>
                                        <p:tgtEl>
                                          <p:spTgt spid="8198">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37" fill="hold" grpId="0" nodeType="clickEffect">
                                  <p:stCondLst>
                                    <p:cond delay="0"/>
                                  </p:stCondLst>
                                  <p:childTnLst>
                                    <p:set>
                                      <p:cBhvr>
                                        <p:cTn id="60" dur="1" fill="hold">
                                          <p:stCondLst>
                                            <p:cond delay="0"/>
                                          </p:stCondLst>
                                        </p:cTn>
                                        <p:tgtEl>
                                          <p:spTgt spid="8199"/>
                                        </p:tgtEl>
                                        <p:attrNameLst>
                                          <p:attrName>style.visibility</p:attrName>
                                        </p:attrNameLst>
                                      </p:cBhvr>
                                      <p:to>
                                        <p:strVal val="visible"/>
                                      </p:to>
                                    </p:set>
                                    <p:animEffect transition="in" filter="barn(outVertical)">
                                      <p:cBhvr>
                                        <p:cTn id="61" dur="500"/>
                                        <p:tgtEl>
                                          <p:spTgt spid="8199"/>
                                        </p:tgtEl>
                                      </p:cBhvr>
                                    </p:animEffect>
                                  </p:childTnLst>
                                </p:cTn>
                              </p:par>
                              <p:par>
                                <p:cTn id="62" presetID="9" presetClass="exit" presetSubtype="0" fill="hold" grpId="0" nodeType="withEffect">
                                  <p:stCondLst>
                                    <p:cond delay="0"/>
                                  </p:stCondLst>
                                  <p:childTnLst>
                                    <p:animEffect transition="out" filter="dissolve">
                                      <p:cBhvr>
                                        <p:cTn id="63" dur="500"/>
                                        <p:tgtEl>
                                          <p:spTgt spid="8210"/>
                                        </p:tgtEl>
                                      </p:cBhvr>
                                    </p:animEffect>
                                    <p:set>
                                      <p:cBhvr>
                                        <p:cTn id="64" dur="1" fill="hold">
                                          <p:stCondLst>
                                            <p:cond delay="499"/>
                                          </p:stCondLst>
                                        </p:cTn>
                                        <p:tgtEl>
                                          <p:spTgt spid="821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8200"/>
                                        </p:tgtEl>
                                        <p:attrNameLst>
                                          <p:attrName>style.visibility</p:attrName>
                                        </p:attrNameLst>
                                      </p:cBhvr>
                                      <p:to>
                                        <p:strVal val="visible"/>
                                      </p:to>
                                    </p:set>
                                    <p:anim calcmode="lin" valueType="num">
                                      <p:cBhvr additive="base">
                                        <p:cTn id="69" dur="500" fill="hold"/>
                                        <p:tgtEl>
                                          <p:spTgt spid="8200"/>
                                        </p:tgtEl>
                                        <p:attrNameLst>
                                          <p:attrName>ppt_x</p:attrName>
                                        </p:attrNameLst>
                                      </p:cBhvr>
                                      <p:tavLst>
                                        <p:tav tm="0">
                                          <p:val>
                                            <p:strVal val="1+#ppt_w/2"/>
                                          </p:val>
                                        </p:tav>
                                        <p:tav tm="100000">
                                          <p:val>
                                            <p:strVal val="#ppt_x"/>
                                          </p:val>
                                        </p:tav>
                                      </p:tavLst>
                                    </p:anim>
                                    <p:anim calcmode="lin" valueType="num">
                                      <p:cBhvr additive="base">
                                        <p:cTn id="70" dur="500" fill="hold"/>
                                        <p:tgtEl>
                                          <p:spTgt spid="82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utoUpdateAnimBg="0"/>
      <p:bldP spid="8198" grpId="0" build="p" autoUpdateAnimBg="0"/>
      <p:bldP spid="8199" grpId="0" autoUpdateAnimBg="0"/>
      <p:bldP spid="8200" grpId="0" autoUpdateAnimBg="0"/>
      <p:bldP spid="8205" grpId="0"/>
      <p:bldP spid="8207" grpId="0"/>
      <p:bldP spid="8208" grpId="0"/>
      <p:bldP spid="8208" grpId="1"/>
      <p:bldP spid="8209" grpId="0"/>
      <p:bldP spid="8209" grpId="1"/>
      <p:bldP spid="8210" grpId="0"/>
      <p:bldP spid="821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E5A953C5-B0ED-4592-B552-E067AAEC57C7}"/>
              </a:ext>
            </a:extLst>
          </p:cNvPr>
          <p:cNvSpPr>
            <a:spLocks noChangeArrowheads="1"/>
          </p:cNvSpPr>
          <p:nvPr/>
        </p:nvSpPr>
        <p:spPr bwMode="auto">
          <a:xfrm>
            <a:off x="419100" y="3286591"/>
            <a:ext cx="8305800" cy="208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en-US" altLang="zh-CN" sz="2000" dirty="0">
                <a:solidFill>
                  <a:schemeClr val="tx1"/>
                </a:solidFill>
                <a:ea typeface="黑体" panose="02010609060101010101" pitchFamily="49" charset="-122"/>
              </a:rPr>
              <a:t>LEX</a:t>
            </a:r>
            <a:r>
              <a:rPr lang="zh-CN" altLang="en-US" sz="2000" dirty="0">
                <a:solidFill>
                  <a:schemeClr val="tx1"/>
                </a:solidFill>
                <a:latin typeface="隶书" panose="02010509060101010101" pitchFamily="49" charset="-122"/>
                <a:ea typeface="隶书" panose="02010509060101010101" pitchFamily="49" charset="-122"/>
              </a:rPr>
              <a:t>所做的工作：</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ea typeface="黑体" panose="02010609060101010101" pitchFamily="49" charset="-122"/>
              </a:rPr>
              <a:t>(1)</a:t>
            </a:r>
            <a:r>
              <a:rPr lang="zh-CN" altLang="en-US" sz="2000" dirty="0">
                <a:solidFill>
                  <a:schemeClr val="tx1"/>
                </a:solidFill>
                <a:latin typeface="隶书" panose="02010509060101010101" pitchFamily="49" charset="-122"/>
                <a:ea typeface="隶书" panose="02010509060101010101" pitchFamily="49" charset="-122"/>
              </a:rPr>
              <a:t>到</a:t>
            </a:r>
            <a:r>
              <a:rPr lang="en-US" altLang="zh-CN" sz="2000" dirty="0">
                <a:solidFill>
                  <a:schemeClr val="tx1"/>
                </a:solidFill>
                <a:ea typeface="黑体" panose="02010609060101010101" pitchFamily="49" charset="-122"/>
              </a:rPr>
              <a:t>(4)</a:t>
            </a:r>
            <a:r>
              <a:rPr lang="zh-CN" altLang="en-US" sz="2000" dirty="0">
                <a:solidFill>
                  <a:schemeClr val="tx1"/>
                </a:solidFill>
                <a:latin typeface="隶书" panose="02010509060101010101" pitchFamily="49" charset="-122"/>
                <a:ea typeface="隶书" panose="02010509060101010101" pitchFamily="49" charset="-122"/>
              </a:rPr>
              <a:t>行之间的内容被复制到框架的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1</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ea typeface="黑体" panose="02010609060101010101" pitchFamily="49" charset="-122"/>
              </a:rPr>
              <a:t>(6)(7)(8)</a:t>
            </a:r>
            <a:r>
              <a:rPr lang="zh-CN" altLang="en-US" sz="2000" dirty="0">
                <a:solidFill>
                  <a:schemeClr val="tx1"/>
                </a:solidFill>
                <a:latin typeface="隶书" panose="02010509060101010101" pitchFamily="49" charset="-122"/>
                <a:ea typeface="隶书" panose="02010509060101010101" pitchFamily="49" charset="-122"/>
              </a:rPr>
              <a:t>三条规则被构造成</a:t>
            </a:r>
            <a:r>
              <a:rPr lang="en-US" altLang="zh-CN" sz="2000" dirty="0">
                <a:solidFill>
                  <a:schemeClr val="tx1"/>
                </a:solidFill>
                <a:ea typeface="黑体" panose="02010609060101010101" pitchFamily="49" charset="-122"/>
              </a:rPr>
              <a:t>DFA</a:t>
            </a:r>
            <a:r>
              <a:rPr lang="zh-CN" altLang="en-US" sz="2000" dirty="0">
                <a:solidFill>
                  <a:schemeClr val="tx1"/>
                </a:solidFill>
                <a:latin typeface="隶书" panose="02010509060101010101" pitchFamily="49" charset="-122"/>
                <a:ea typeface="隶书" panose="02010509060101010101" pitchFamily="49" charset="-122"/>
              </a:rPr>
              <a:t>插入到框架的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2</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规则里的语义动作被插入到框架的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3</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latin typeface="隶书" panose="02010509060101010101" pitchFamily="49" charset="-122"/>
                <a:ea typeface="隶书" panose="02010509060101010101" pitchFamily="49" charset="-122"/>
              </a:rPr>
              <a:t>10</a:t>
            </a:r>
            <a:r>
              <a:rPr lang="zh-CN" altLang="en-US" sz="2000" dirty="0">
                <a:solidFill>
                  <a:schemeClr val="tx1"/>
                </a:solidFill>
                <a:latin typeface="隶书" panose="02010509060101010101" pitchFamily="49" charset="-122"/>
                <a:ea typeface="隶书" panose="02010509060101010101" pitchFamily="49" charset="-122"/>
              </a:rPr>
              <a:t>）行后的</a:t>
            </a:r>
            <a:r>
              <a:rPr lang="en-US" altLang="zh-CN" sz="2000" dirty="0">
                <a:solidFill>
                  <a:schemeClr val="tx1"/>
                </a:solidFill>
                <a:ea typeface="黑体" panose="02010609060101010101" pitchFamily="49" charset="-122"/>
              </a:rPr>
              <a:t>main()</a:t>
            </a:r>
            <a:r>
              <a:rPr lang="zh-CN" altLang="en-US" sz="2000" dirty="0">
                <a:solidFill>
                  <a:schemeClr val="tx1"/>
                </a:solidFill>
                <a:latin typeface="隶书" panose="02010509060101010101" pitchFamily="49" charset="-122"/>
                <a:ea typeface="隶书" panose="02010509060101010101" pitchFamily="49" charset="-122"/>
              </a:rPr>
              <a:t>被复制到框架的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4</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从而形成一个完整的</a:t>
            </a:r>
            <a:r>
              <a:rPr lang="en-US" altLang="zh-CN" sz="2000" dirty="0">
                <a:solidFill>
                  <a:schemeClr val="tx1"/>
                </a:solidFill>
                <a:ea typeface="黑体" panose="02010609060101010101" pitchFamily="49" charset="-122"/>
              </a:rPr>
              <a:t>C</a:t>
            </a:r>
            <a:r>
              <a:rPr lang="zh-CN" altLang="en-US" sz="2000" dirty="0">
                <a:solidFill>
                  <a:schemeClr val="tx1"/>
                </a:solidFill>
                <a:latin typeface="隶书" panose="02010509060101010101" pitchFamily="49" charset="-122"/>
                <a:ea typeface="隶书" panose="02010509060101010101" pitchFamily="49" charset="-122"/>
              </a:rPr>
              <a:t>程序，经过</a:t>
            </a:r>
            <a:r>
              <a:rPr lang="en-US" altLang="zh-CN" sz="2000" dirty="0">
                <a:solidFill>
                  <a:schemeClr val="tx1"/>
                </a:solidFill>
                <a:ea typeface="黑体" panose="02010609060101010101" pitchFamily="49" charset="-122"/>
              </a:rPr>
              <a:t>C</a:t>
            </a:r>
            <a:r>
              <a:rPr lang="zh-CN" altLang="en-US" sz="2000" dirty="0">
                <a:solidFill>
                  <a:schemeClr val="tx1"/>
                </a:solidFill>
                <a:latin typeface="隶书" panose="02010509060101010101" pitchFamily="49" charset="-122"/>
                <a:ea typeface="隶书" panose="02010509060101010101" pitchFamily="49" charset="-122"/>
              </a:rPr>
              <a:t>编译器编译之后得到可运行的程序。 </a:t>
            </a:r>
          </a:p>
        </p:txBody>
      </p:sp>
      <p:sp>
        <p:nvSpPr>
          <p:cNvPr id="9223" name="Rectangle 7">
            <a:extLst>
              <a:ext uri="{FF2B5EF4-FFF2-40B4-BE49-F238E27FC236}">
                <a16:creationId xmlns:a16="http://schemas.microsoft.com/office/drawing/2014/main" id="{1367191D-CECF-491D-93E0-FC85F05A6672}"/>
              </a:ext>
            </a:extLst>
          </p:cNvPr>
          <p:cNvSpPr>
            <a:spLocks noChangeArrowheads="1"/>
          </p:cNvSpPr>
          <p:nvPr/>
        </p:nvSpPr>
        <p:spPr bwMode="auto">
          <a:xfrm>
            <a:off x="533400" y="5303808"/>
            <a:ext cx="6477000"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若输入序列为：</a:t>
            </a:r>
          </a:p>
          <a:p>
            <a:pPr eaLnBrk="1" hangingPunct="1">
              <a:lnSpc>
                <a:spcPct val="110000"/>
              </a:lnSpc>
            </a:pPr>
            <a:r>
              <a:rPr lang="en-US" altLang="zh-CN" sz="2000" dirty="0">
                <a:solidFill>
                  <a:schemeClr val="tx1"/>
                </a:solidFill>
                <a:ea typeface="黑体" panose="02010609060101010101" pitchFamily="49" charset="-122"/>
              </a:rPr>
              <a:t>I am a student.</a:t>
            </a:r>
          </a:p>
          <a:p>
            <a:pPr eaLnBrk="1" hangingPunct="1">
              <a:lnSpc>
                <a:spcPct val="110000"/>
              </a:lnSpc>
            </a:pPr>
            <a:r>
              <a:rPr lang="en-US" altLang="zh-CN" sz="2000" dirty="0">
                <a:solidFill>
                  <a:schemeClr val="tx1"/>
                </a:solidFill>
                <a:ea typeface="黑体" panose="02010609060101010101" pitchFamily="49" charset="-122"/>
              </a:rPr>
              <a:t>You are a student, too.</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则对应输出为：</a:t>
            </a:r>
            <a:r>
              <a:rPr lang="en-US" altLang="zh-CN" sz="2000" dirty="0" err="1">
                <a:solidFill>
                  <a:schemeClr val="tx1"/>
                </a:solidFill>
                <a:ea typeface="黑体" panose="02010609060101010101" pitchFamily="49" charset="-122"/>
              </a:rPr>
              <a:t>nchar</a:t>
            </a:r>
            <a:r>
              <a:rPr lang="en-US" altLang="zh-CN" sz="2000" dirty="0">
                <a:solidFill>
                  <a:schemeClr val="tx1"/>
                </a:solidFill>
                <a:ea typeface="黑体" panose="02010609060101010101" pitchFamily="49" charset="-122"/>
              </a:rPr>
              <a:t>=31</a:t>
            </a:r>
            <a:r>
              <a:rPr lang="zh-CN" altLang="en-US" sz="2000" dirty="0">
                <a:solidFill>
                  <a:schemeClr val="tx1"/>
                </a:solidFill>
                <a:ea typeface="黑体" panose="02010609060101010101" pitchFamily="49" charset="-122"/>
              </a:rPr>
              <a:t>，</a:t>
            </a:r>
            <a:r>
              <a:rPr lang="en-US" altLang="zh-CN" sz="2000" dirty="0" err="1">
                <a:solidFill>
                  <a:schemeClr val="tx1"/>
                </a:solidFill>
                <a:ea typeface="黑体" panose="02010609060101010101" pitchFamily="49" charset="-122"/>
              </a:rPr>
              <a:t>nword</a:t>
            </a:r>
            <a:r>
              <a:rPr lang="en-US" altLang="zh-CN" sz="2000" dirty="0">
                <a:solidFill>
                  <a:schemeClr val="tx1"/>
                </a:solidFill>
                <a:ea typeface="黑体" panose="02010609060101010101" pitchFamily="49" charset="-122"/>
              </a:rPr>
              <a:t>=9</a:t>
            </a:r>
            <a:r>
              <a:rPr lang="zh-CN" altLang="en-US" sz="2000" dirty="0">
                <a:solidFill>
                  <a:schemeClr val="tx1"/>
                </a:solidFill>
                <a:ea typeface="黑体" panose="02010609060101010101" pitchFamily="49" charset="-122"/>
              </a:rPr>
              <a:t>，</a:t>
            </a:r>
            <a:r>
              <a:rPr lang="en-US" altLang="zh-CN" sz="2000" dirty="0" err="1">
                <a:solidFill>
                  <a:schemeClr val="tx1"/>
                </a:solidFill>
                <a:ea typeface="黑体" panose="02010609060101010101" pitchFamily="49" charset="-122"/>
              </a:rPr>
              <a:t>nline</a:t>
            </a:r>
            <a:r>
              <a:rPr lang="en-US" altLang="zh-CN" sz="2000" dirty="0">
                <a:solidFill>
                  <a:schemeClr val="tx1"/>
                </a:solidFill>
                <a:ea typeface="黑体" panose="02010609060101010101" pitchFamily="49" charset="-122"/>
              </a:rPr>
              <a:t>=2</a:t>
            </a:r>
          </a:p>
        </p:txBody>
      </p:sp>
      <p:pic>
        <p:nvPicPr>
          <p:cNvPr id="48133" name="图片 3">
            <a:extLst>
              <a:ext uri="{FF2B5EF4-FFF2-40B4-BE49-F238E27FC236}">
                <a16:creationId xmlns:a16="http://schemas.microsoft.com/office/drawing/2014/main" id="{CFB1D963-74E9-4BC0-BD7E-31C8CBA317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49289"/>
            <a:ext cx="41052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4">
            <a:extLst>
              <a:ext uri="{FF2B5EF4-FFF2-40B4-BE49-F238E27FC236}">
                <a16:creationId xmlns:a16="http://schemas.microsoft.com/office/drawing/2014/main" id="{EF6829D7-D0A7-4012-AB3A-07F2C52197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706669"/>
            <a:ext cx="55721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5">
            <a:extLst>
              <a:ext uri="{FF2B5EF4-FFF2-40B4-BE49-F238E27FC236}">
                <a16:creationId xmlns:a16="http://schemas.microsoft.com/office/drawing/2014/main" id="{95392812-D2E8-4D97-919C-628DEA8CE7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4088" y="945335"/>
            <a:ext cx="42957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B1603E7-89E8-4AD1-856F-9234C4D49812}"/>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221">
                                            <p:txEl>
                                              <p:pRg st="1" end="1"/>
                                            </p:txEl>
                                          </p:spTgt>
                                        </p:tgtEl>
                                        <p:attrNameLst>
                                          <p:attrName>style.visibility</p:attrName>
                                        </p:attrNameLst>
                                      </p:cBhvr>
                                      <p:to>
                                        <p:strVal val="visible"/>
                                      </p:to>
                                    </p:set>
                                    <p:animEffect transition="in" filter="barn(outVertical)">
                                      <p:cBhvr>
                                        <p:cTn id="7" dur="500"/>
                                        <p:tgtEl>
                                          <p:spTgt spid="922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221">
                                            <p:txEl>
                                              <p:pRg st="2" end="2"/>
                                            </p:txEl>
                                          </p:spTgt>
                                        </p:tgtEl>
                                        <p:attrNameLst>
                                          <p:attrName>style.visibility</p:attrName>
                                        </p:attrNameLst>
                                      </p:cBhvr>
                                      <p:to>
                                        <p:strVal val="visible"/>
                                      </p:to>
                                    </p:set>
                                    <p:animEffect transition="in" filter="barn(outVertical)">
                                      <p:cBhvr>
                                        <p:cTn id="12" dur="500"/>
                                        <p:tgtEl>
                                          <p:spTgt spid="9221">
                                            <p:txEl>
                                              <p:pRg st="2" end="2"/>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9221">
                                            <p:txEl>
                                              <p:pRg st="3" end="3"/>
                                            </p:txEl>
                                          </p:spTgt>
                                        </p:tgtEl>
                                        <p:attrNameLst>
                                          <p:attrName>style.visibility</p:attrName>
                                        </p:attrNameLst>
                                      </p:cBhvr>
                                      <p:to>
                                        <p:strVal val="visible"/>
                                      </p:to>
                                    </p:set>
                                    <p:animEffect transition="in" filter="barn(outVertical)">
                                      <p:cBhvr>
                                        <p:cTn id="15" dur="500"/>
                                        <p:tgtEl>
                                          <p:spTgt spid="922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221">
                                            <p:txEl>
                                              <p:pRg st="4" end="4"/>
                                            </p:txEl>
                                          </p:spTgt>
                                        </p:tgtEl>
                                        <p:attrNameLst>
                                          <p:attrName>style.visibility</p:attrName>
                                        </p:attrNameLst>
                                      </p:cBhvr>
                                      <p:to>
                                        <p:strVal val="visible"/>
                                      </p:to>
                                    </p:set>
                                    <p:animEffect transition="in" filter="barn(outVertical)">
                                      <p:cBhvr>
                                        <p:cTn id="20" dur="500"/>
                                        <p:tgtEl>
                                          <p:spTgt spid="9221">
                                            <p:txEl>
                                              <p:pRg st="4" end="4"/>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9221">
                                            <p:txEl>
                                              <p:pRg st="5" end="5"/>
                                            </p:txEl>
                                          </p:spTgt>
                                        </p:tgtEl>
                                        <p:attrNameLst>
                                          <p:attrName>style.visibility</p:attrName>
                                        </p:attrNameLst>
                                      </p:cBhvr>
                                      <p:to>
                                        <p:strVal val="visible"/>
                                      </p:to>
                                    </p:set>
                                    <p:animEffect transition="in" filter="barn(outVertical)">
                                      <p:cBhvr>
                                        <p:cTn id="23" dur="500"/>
                                        <p:tgtEl>
                                          <p:spTgt spid="922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9223"/>
                                        </p:tgtEl>
                                        <p:attrNameLst>
                                          <p:attrName>style.visibility</p:attrName>
                                        </p:attrNameLst>
                                      </p:cBhvr>
                                      <p:to>
                                        <p:strVal val="visible"/>
                                      </p:to>
                                    </p:set>
                                    <p:animEffect transition="in" filter="barn(outVertical)">
                                      <p:cBhvr>
                                        <p:cTn id="28"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allAtOnce" autoUpdateAnimBg="0"/>
      <p:bldP spid="922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灯片编号占位符 5">
            <a:extLst>
              <a:ext uri="{FF2B5EF4-FFF2-40B4-BE49-F238E27FC236}">
                <a16:creationId xmlns:a16="http://schemas.microsoft.com/office/drawing/2014/main" id="{37181442-E7E8-4888-B1A0-264C00D5D2C0}"/>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321A2D74-273A-4983-A293-E55E988339D2}" type="slidenum">
              <a:rPr lang="en-US" altLang="zh-CN" b="0">
                <a:solidFill>
                  <a:srgbClr val="000000"/>
                </a:solidFill>
                <a:latin typeface="Verdana" panose="020B0604030504040204" pitchFamily="34" charset="0"/>
              </a:rPr>
              <a:pPr algn="l"/>
              <a:t>25</a:t>
            </a:fld>
            <a:endParaRPr lang="en-US" altLang="zh-CN" b="0">
              <a:solidFill>
                <a:srgbClr val="000000"/>
              </a:solidFill>
              <a:latin typeface="Verdana" panose="020B0604030504040204" pitchFamily="34" charset="0"/>
            </a:endParaRPr>
          </a:p>
        </p:txBody>
      </p:sp>
      <p:sp>
        <p:nvSpPr>
          <p:cNvPr id="10244" name="Rectangle 4">
            <a:extLst>
              <a:ext uri="{FF2B5EF4-FFF2-40B4-BE49-F238E27FC236}">
                <a16:creationId xmlns:a16="http://schemas.microsoft.com/office/drawing/2014/main" id="{2B9C1921-86F9-4F24-BF74-E6362B0D3216}"/>
              </a:ext>
            </a:extLst>
          </p:cNvPr>
          <p:cNvSpPr>
            <a:spLocks noChangeArrowheads="1"/>
          </p:cNvSpPr>
          <p:nvPr/>
        </p:nvSpPr>
        <p:spPr bwMode="auto">
          <a:xfrm>
            <a:off x="250825" y="928688"/>
            <a:ext cx="86868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ea typeface="黑体" panose="02010609060101010101" pitchFamily="49" charset="-122"/>
              </a:rPr>
              <a:t>&lt;1&gt; C</a:t>
            </a:r>
            <a:r>
              <a:rPr lang="zh-CN" altLang="en-US">
                <a:solidFill>
                  <a:schemeClr val="tx1"/>
                </a:solidFill>
                <a:latin typeface="隶书" panose="02010509060101010101" pitchFamily="49" charset="-122"/>
                <a:ea typeface="隶书" panose="02010509060101010101" pitchFamily="49" charset="-122"/>
              </a:rPr>
              <a:t>语言部分：</a:t>
            </a:r>
            <a:r>
              <a:rPr lang="en-US" altLang="zh-CN">
                <a:solidFill>
                  <a:srgbClr val="FF0000"/>
                </a:solidFill>
                <a:ea typeface="黑体" panose="02010609060101010101" pitchFamily="49" charset="-122"/>
              </a:rPr>
              <a:t>%{</a:t>
            </a:r>
            <a:r>
              <a:rPr lang="en-US" altLang="zh-CN">
                <a:solidFill>
                  <a:schemeClr val="tx1"/>
                </a:solidFill>
                <a:ea typeface="黑体" panose="02010609060101010101" pitchFamily="49" charset="-122"/>
              </a:rPr>
              <a:t>......</a:t>
            </a:r>
            <a:r>
              <a:rPr lang="en-US" altLang="zh-CN">
                <a:solidFill>
                  <a:srgbClr val="FF0000"/>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之间，</a:t>
            </a:r>
          </a:p>
          <a:p>
            <a:pPr lvl="1"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如预编译语句（</a:t>
            </a:r>
            <a:r>
              <a:rPr lang="en-US" altLang="zh-CN">
                <a:solidFill>
                  <a:schemeClr val="tx1"/>
                </a:solidFill>
                <a:ea typeface="黑体" panose="02010609060101010101" pitchFamily="49" charset="-122"/>
              </a:rPr>
              <a:t>#define</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#include</a:t>
            </a:r>
            <a:r>
              <a:rPr lang="zh-CN" altLang="en-US">
                <a:solidFill>
                  <a:schemeClr val="tx1"/>
                </a:solidFill>
                <a:latin typeface="隶书" panose="02010509060101010101" pitchFamily="49" charset="-122"/>
                <a:ea typeface="隶书" panose="02010509060101010101" pitchFamily="49" charset="-122"/>
              </a:rPr>
              <a:t>）、声明语句等</a:t>
            </a:r>
          </a:p>
          <a:p>
            <a:pPr eaLnBrk="1" hangingPunct="1">
              <a:lnSpc>
                <a:spcPct val="120000"/>
              </a:lnSpc>
            </a:pPr>
            <a:r>
              <a:rPr lang="en-US" altLang="zh-CN">
                <a:solidFill>
                  <a:schemeClr val="tx1"/>
                </a:solidFill>
                <a:ea typeface="黑体" panose="02010609060101010101" pitchFamily="49" charset="-122"/>
              </a:rPr>
              <a:t>&lt;2&gt;</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辅助定义部分：为正规式起名字，不作为外部匹配模式：</a:t>
            </a:r>
          </a:p>
          <a:p>
            <a:pPr lvl="1"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  </a:t>
            </a:r>
            <a:r>
              <a:rPr lang="zh-CN" altLang="en-US">
                <a:solidFill>
                  <a:schemeClr val="accent2"/>
                </a:solidFill>
                <a:latin typeface="隶书" panose="02010509060101010101" pitchFamily="49" charset="-122"/>
                <a:ea typeface="隶书" panose="02010509060101010101" pitchFamily="49" charset="-122"/>
              </a:rPr>
              <a:t>名字	正规式</a:t>
            </a:r>
          </a:p>
        </p:txBody>
      </p:sp>
      <p:sp>
        <p:nvSpPr>
          <p:cNvPr id="10245" name="Rectangle 5">
            <a:extLst>
              <a:ext uri="{FF2B5EF4-FFF2-40B4-BE49-F238E27FC236}">
                <a16:creationId xmlns:a16="http://schemas.microsoft.com/office/drawing/2014/main" id="{AE33BD34-AEA0-464F-B1FC-FC89538F8237}"/>
              </a:ext>
            </a:extLst>
          </p:cNvPr>
          <p:cNvSpPr>
            <a:spLocks noChangeArrowheads="1"/>
          </p:cNvSpPr>
          <p:nvPr/>
        </p:nvSpPr>
        <p:spPr bwMode="auto">
          <a:xfrm>
            <a:off x="280988" y="2463800"/>
            <a:ext cx="8353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tx1"/>
                </a:solidFill>
                <a:ea typeface="黑体" panose="02010609060101010101" pitchFamily="49" charset="-122"/>
              </a:rPr>
              <a:t>例</a:t>
            </a:r>
            <a:r>
              <a:rPr lang="en-US" altLang="zh-CN">
                <a:solidFill>
                  <a:schemeClr val="tx1"/>
                </a:solidFill>
                <a:ea typeface="黑体" panose="02010609060101010101" pitchFamily="49" charset="-122"/>
              </a:rPr>
              <a:t>2 </a:t>
            </a:r>
            <a:r>
              <a:rPr lang="zh-CN" altLang="en-US">
                <a:solidFill>
                  <a:schemeClr val="tx1"/>
                </a:solidFill>
                <a:latin typeface="隶书" panose="02010509060101010101" pitchFamily="49" charset="-122"/>
                <a:ea typeface="隶书" panose="02010509060101010101" pitchFamily="49" charset="-122"/>
              </a:rPr>
              <a:t>标识符：</a:t>
            </a:r>
            <a:r>
              <a:rPr lang="en-US" altLang="zh-CN">
                <a:solidFill>
                  <a:schemeClr val="tx1"/>
                </a:solidFill>
                <a:ea typeface="黑体" panose="02010609060101010101" pitchFamily="49" charset="-122"/>
              </a:rPr>
              <a:t>[a-zA-Z]([a-zA-Z]|[0-9])+</a:t>
            </a:r>
            <a:r>
              <a:rPr lang="zh-CN" altLang="en-US">
                <a:solidFill>
                  <a:schemeClr val="tx1"/>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引入辅助定义</a:t>
            </a:r>
            <a:r>
              <a:rPr lang="en-US" altLang="zh-CN">
                <a:solidFill>
                  <a:schemeClr val="tx1"/>
                </a:solidFill>
                <a:ea typeface="黑体" panose="02010609060101010101" pitchFamily="49" charset="-122"/>
              </a:rPr>
              <a:t>:</a:t>
            </a:r>
          </a:p>
        </p:txBody>
      </p:sp>
      <p:sp>
        <p:nvSpPr>
          <p:cNvPr id="10246" name="Rectangle 6">
            <a:extLst>
              <a:ext uri="{FF2B5EF4-FFF2-40B4-BE49-F238E27FC236}">
                <a16:creationId xmlns:a16="http://schemas.microsoft.com/office/drawing/2014/main" id="{D83A7E89-34C5-4DB5-8494-C7F3B5405A36}"/>
              </a:ext>
            </a:extLst>
          </p:cNvPr>
          <p:cNvSpPr>
            <a:spLocks noChangeArrowheads="1"/>
          </p:cNvSpPr>
          <p:nvPr/>
        </p:nvSpPr>
        <p:spPr bwMode="auto">
          <a:xfrm>
            <a:off x="4457700" y="350043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a:solidFill>
                  <a:schemeClr val="tx1"/>
                </a:solidFill>
                <a:latin typeface="隶书" panose="02010509060101010101" pitchFamily="49" charset="-122"/>
                <a:ea typeface="隶书" panose="02010509060101010101" pitchFamily="49" charset="-122"/>
              </a:rPr>
              <a:t>辅助定义式，不匹配任何模式</a:t>
            </a:r>
          </a:p>
        </p:txBody>
      </p:sp>
      <p:sp>
        <p:nvSpPr>
          <p:cNvPr id="10247" name="Rectangle 7">
            <a:extLst>
              <a:ext uri="{FF2B5EF4-FFF2-40B4-BE49-F238E27FC236}">
                <a16:creationId xmlns:a16="http://schemas.microsoft.com/office/drawing/2014/main" id="{A8334E84-FD91-4EA2-A1AC-18AA408D110A}"/>
              </a:ext>
            </a:extLst>
          </p:cNvPr>
          <p:cNvSpPr>
            <a:spLocks noChangeArrowheads="1"/>
          </p:cNvSpPr>
          <p:nvPr/>
        </p:nvSpPr>
        <p:spPr bwMode="auto">
          <a:xfrm>
            <a:off x="1116013" y="4724400"/>
            <a:ext cx="4586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rgbClr val="0000FF"/>
                </a:solidFill>
                <a:ea typeface="黑体" panose="02010609060101010101" pitchFamily="49" charset="-122"/>
              </a:rPr>
              <a:t>%%</a:t>
            </a:r>
          </a:p>
          <a:p>
            <a:pPr eaLnBrk="1" hangingPunct="1"/>
            <a:r>
              <a:rPr lang="en-US" altLang="zh-CN">
                <a:solidFill>
                  <a:schemeClr val="hlink"/>
                </a:solidFill>
                <a:ea typeface="黑体" panose="02010609060101010101" pitchFamily="49" charset="-122"/>
              </a:rPr>
              <a:t>{char}({char}|{digit})*</a:t>
            </a:r>
          </a:p>
        </p:txBody>
      </p:sp>
      <p:sp>
        <p:nvSpPr>
          <p:cNvPr id="10248" name="Rectangle 8">
            <a:extLst>
              <a:ext uri="{FF2B5EF4-FFF2-40B4-BE49-F238E27FC236}">
                <a16:creationId xmlns:a16="http://schemas.microsoft.com/office/drawing/2014/main" id="{1C61F2CA-F779-4AC2-8BBC-02E796AB8A59}"/>
              </a:ext>
            </a:extLst>
          </p:cNvPr>
          <p:cNvSpPr>
            <a:spLocks noChangeArrowheads="1"/>
          </p:cNvSpPr>
          <p:nvPr/>
        </p:nvSpPr>
        <p:spPr bwMode="auto">
          <a:xfrm>
            <a:off x="5991225" y="5013325"/>
            <a:ext cx="193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Arial" panose="020B0604020202020204" pitchFamily="34" charset="0"/>
                <a:ea typeface="隶书" panose="02010509060101010101" pitchFamily="49" charset="-122"/>
              </a:rPr>
              <a:t>规则，</a:t>
            </a:r>
          </a:p>
          <a:p>
            <a:pPr eaLnBrk="1" hangingPunct="1"/>
            <a:r>
              <a:rPr lang="zh-CN" altLang="en-US">
                <a:solidFill>
                  <a:schemeClr val="tx1"/>
                </a:solidFill>
                <a:latin typeface="Arial" panose="020B0604020202020204" pitchFamily="34" charset="0"/>
                <a:ea typeface="隶书" panose="02010509060101010101" pitchFamily="49" charset="-122"/>
              </a:rPr>
              <a:t>匹配标识符</a:t>
            </a:r>
          </a:p>
        </p:txBody>
      </p:sp>
      <p:sp>
        <p:nvSpPr>
          <p:cNvPr id="10254" name="Rectangle 14">
            <a:extLst>
              <a:ext uri="{FF2B5EF4-FFF2-40B4-BE49-F238E27FC236}">
                <a16:creationId xmlns:a16="http://schemas.microsoft.com/office/drawing/2014/main" id="{EE00D89C-7951-4542-98DD-8C40873244F9}"/>
              </a:ext>
            </a:extLst>
          </p:cNvPr>
          <p:cNvSpPr>
            <a:spLocks noChangeArrowheads="1"/>
          </p:cNvSpPr>
          <p:nvPr/>
        </p:nvSpPr>
        <p:spPr bwMode="auto">
          <a:xfrm>
            <a:off x="1116013" y="3097213"/>
            <a:ext cx="3581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ea typeface="黑体" panose="02010609060101010101" pitchFamily="49" charset="-122"/>
              </a:rPr>
              <a:t>char	 [a-zA-Z]</a:t>
            </a:r>
          </a:p>
          <a:p>
            <a:pPr eaLnBrk="1" hangingPunct="1">
              <a:lnSpc>
                <a:spcPct val="120000"/>
              </a:lnSpc>
            </a:pPr>
            <a:r>
              <a:rPr lang="en-US" altLang="zh-CN">
                <a:solidFill>
                  <a:schemeClr val="tx1"/>
                </a:solidFill>
                <a:ea typeface="黑体" panose="02010609060101010101" pitchFamily="49" charset="-122"/>
              </a:rPr>
              <a:t>digit	 [0-9]</a:t>
            </a:r>
          </a:p>
          <a:p>
            <a:pPr eaLnBrk="1" hangingPunct="1">
              <a:lnSpc>
                <a:spcPct val="120000"/>
              </a:lnSpc>
            </a:pPr>
            <a:r>
              <a:rPr lang="en-US" altLang="zh-CN">
                <a:solidFill>
                  <a:schemeClr val="tx1"/>
                </a:solidFill>
                <a:ea typeface="黑体" panose="02010609060101010101" pitchFamily="49" charset="-122"/>
              </a:rPr>
              <a:t>words  </a:t>
            </a:r>
            <a:r>
              <a:rPr lang="en-US" altLang="zh-CN">
                <a:solidFill>
                  <a:schemeClr val="hlink"/>
                </a:solidFill>
                <a:ea typeface="黑体" panose="02010609060101010101" pitchFamily="49" charset="-122"/>
              </a:rPr>
              <a:t>{char}</a:t>
            </a:r>
            <a:r>
              <a:rPr lang="en-US" altLang="zh-CN">
                <a:solidFill>
                  <a:schemeClr val="tx1"/>
                </a:solidFill>
                <a:ea typeface="黑体" panose="02010609060101010101" pitchFamily="49" charset="-122"/>
              </a:rPr>
              <a:t>+</a:t>
            </a:r>
          </a:p>
        </p:txBody>
      </p:sp>
      <p:sp>
        <p:nvSpPr>
          <p:cNvPr id="10" name="矩形 9">
            <a:extLst>
              <a:ext uri="{FF2B5EF4-FFF2-40B4-BE49-F238E27FC236}">
                <a16:creationId xmlns:a16="http://schemas.microsoft.com/office/drawing/2014/main" id="{1D6DBEA1-87B2-4F6E-858A-A26AE6255A89}"/>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Effect transition="in" filter="barn(outVertical)">
                                      <p:cBhvr>
                                        <p:cTn id="7" dur="500"/>
                                        <p:tgtEl>
                                          <p:spTgt spid="10244">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244">
                                            <p:txEl>
                                              <p:pRg st="1" end="1"/>
                                            </p:txEl>
                                          </p:spTgt>
                                        </p:tgtEl>
                                        <p:attrNameLst>
                                          <p:attrName>style.visibility</p:attrName>
                                        </p:attrNameLst>
                                      </p:cBhvr>
                                      <p:to>
                                        <p:strVal val="visible"/>
                                      </p:to>
                                    </p:set>
                                    <p:animEffect transition="in" filter="barn(outVertical)">
                                      <p:cBhvr>
                                        <p:cTn id="10" dur="500"/>
                                        <p:tgtEl>
                                          <p:spTgt spid="1024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animEffect transition="in" filter="barn(outVertical)">
                                      <p:cBhvr>
                                        <p:cTn id="15" dur="500"/>
                                        <p:tgtEl>
                                          <p:spTgt spid="10244">
                                            <p:txEl>
                                              <p:pRg st="2" end="2"/>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0244">
                                            <p:txEl>
                                              <p:pRg st="3" end="3"/>
                                            </p:txEl>
                                          </p:spTgt>
                                        </p:tgtEl>
                                        <p:attrNameLst>
                                          <p:attrName>style.visibility</p:attrName>
                                        </p:attrNameLst>
                                      </p:cBhvr>
                                      <p:to>
                                        <p:strVal val="visible"/>
                                      </p:to>
                                    </p:set>
                                    <p:animEffect transition="in" filter="barn(outVertical)">
                                      <p:cBhvr>
                                        <p:cTn id="18" dur="500"/>
                                        <p:tgtEl>
                                          <p:spTgt spid="1024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0245"/>
                                        </p:tgtEl>
                                        <p:attrNameLst>
                                          <p:attrName>style.visibility</p:attrName>
                                        </p:attrNameLst>
                                      </p:cBhvr>
                                      <p:to>
                                        <p:strVal val="visible"/>
                                      </p:to>
                                    </p:set>
                                    <p:animEffect transition="in" filter="barn(outVertical)">
                                      <p:cBhvr>
                                        <p:cTn id="23" dur="500"/>
                                        <p:tgtEl>
                                          <p:spTgt spid="1024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0254"/>
                                        </p:tgtEl>
                                        <p:attrNameLst>
                                          <p:attrName>style.visibility</p:attrName>
                                        </p:attrNameLst>
                                      </p:cBhvr>
                                      <p:to>
                                        <p:strVal val="visible"/>
                                      </p:to>
                                    </p:set>
                                    <p:animEffect transition="in" filter="barn(outVertical)">
                                      <p:cBhvr>
                                        <p:cTn id="28" dur="500"/>
                                        <p:tgtEl>
                                          <p:spTgt spid="102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0247"/>
                                        </p:tgtEl>
                                        <p:attrNameLst>
                                          <p:attrName>style.visibility</p:attrName>
                                        </p:attrNameLst>
                                      </p:cBhvr>
                                      <p:to>
                                        <p:strVal val="visible"/>
                                      </p:to>
                                    </p:set>
                                    <p:animEffect transition="in" filter="barn(outVertical)">
                                      <p:cBhvr>
                                        <p:cTn id="33" dur="500"/>
                                        <p:tgtEl>
                                          <p:spTgt spid="1024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10246"/>
                                        </p:tgtEl>
                                        <p:attrNameLst>
                                          <p:attrName>style.visibility</p:attrName>
                                        </p:attrNameLst>
                                      </p:cBhvr>
                                      <p:to>
                                        <p:strVal val="visible"/>
                                      </p:to>
                                    </p:set>
                                    <p:animEffect transition="in" filter="barn(outVertical)">
                                      <p:cBhvr>
                                        <p:cTn id="38" dur="500"/>
                                        <p:tgtEl>
                                          <p:spTgt spid="10246"/>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10248"/>
                                        </p:tgtEl>
                                        <p:attrNameLst>
                                          <p:attrName>style.visibility</p:attrName>
                                        </p:attrNameLst>
                                      </p:cBhvr>
                                      <p:to>
                                        <p:strVal val="visible"/>
                                      </p:to>
                                    </p:set>
                                    <p:animEffect transition="in" filter="barn(outVertical)">
                                      <p:cBhvr>
                                        <p:cTn id="41"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p:bldP spid="10245" grpId="0" autoUpdateAnimBg="0"/>
      <p:bldP spid="10246" grpId="0" autoUpdateAnimBg="0"/>
      <p:bldP spid="10247" grpId="0" autoUpdateAnimBg="0"/>
      <p:bldP spid="10248" grpId="0" autoUpdateAnimBg="0"/>
      <p:bldP spid="1025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0AE297AF-A2FD-40E9-BF1D-FE35F14BDCC5}"/>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E6FC01C4-2B4E-4A93-88DB-87BC7C7AE353}" type="slidenum">
              <a:rPr lang="en-US" altLang="zh-CN" b="0">
                <a:solidFill>
                  <a:srgbClr val="000000"/>
                </a:solidFill>
                <a:latin typeface="Verdana" panose="020B0604030504040204" pitchFamily="34" charset="0"/>
              </a:rPr>
              <a:pPr algn="l"/>
              <a:t>26</a:t>
            </a:fld>
            <a:endParaRPr lang="en-US" altLang="zh-CN" b="0">
              <a:solidFill>
                <a:srgbClr val="000000"/>
              </a:solidFill>
              <a:latin typeface="Verdana" panose="020B0604030504040204" pitchFamily="34" charset="0"/>
            </a:endParaRPr>
          </a:p>
        </p:txBody>
      </p:sp>
      <p:sp>
        <p:nvSpPr>
          <p:cNvPr id="52227" name="Rectangle 4">
            <a:extLst>
              <a:ext uri="{FF2B5EF4-FFF2-40B4-BE49-F238E27FC236}">
                <a16:creationId xmlns:a16="http://schemas.microsoft.com/office/drawing/2014/main" id="{BF8B254C-C3C4-4FAE-9B04-59A418B45FAB}"/>
              </a:ext>
            </a:extLst>
          </p:cNvPr>
          <p:cNvSpPr>
            <a:spLocks noChangeArrowheads="1"/>
          </p:cNvSpPr>
          <p:nvPr/>
        </p:nvSpPr>
        <p:spPr bwMode="auto">
          <a:xfrm>
            <a:off x="449263" y="1052513"/>
            <a:ext cx="81549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用户代码的声明、定义等的具体安排：</a:t>
            </a:r>
          </a:p>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可以设计为独立的模块，然后在声明部分用</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a:t>
            </a:r>
            <a:r>
              <a:rPr lang="en-US" altLang="zh-CN">
                <a:solidFill>
                  <a:schemeClr val="tx1"/>
                </a:solidFill>
                <a:ea typeface="黑体" panose="02010609060101010101" pitchFamily="49" charset="-122"/>
              </a:rPr>
              <a:t>#include </a:t>
            </a:r>
            <a:r>
              <a:rPr lang="en-US" altLang="zh-CN">
                <a:solidFill>
                  <a:schemeClr val="tx1"/>
                </a:solidFill>
                <a:latin typeface="Times New Roman" panose="02020603050405020304" pitchFamily="18" charset="0"/>
                <a:ea typeface="黑体" panose="02010609060101010101" pitchFamily="49" charset="-122"/>
              </a:rPr>
              <a:t>“……”</a:t>
            </a:r>
            <a:br>
              <a:rPr lang="en-US" altLang="zh-CN">
                <a:solidFill>
                  <a:schemeClr val="tx1"/>
                </a:solidFill>
                <a:ea typeface="黑体" panose="02010609060101010101" pitchFamily="49" charset="-122"/>
              </a:rPr>
            </a:br>
            <a:r>
              <a:rPr lang="en-US" altLang="zh-CN">
                <a:solidFill>
                  <a:schemeClr val="tx1"/>
                </a:solidFill>
                <a:ea typeface="黑体" panose="02010609060101010101" pitchFamily="49" charset="-122"/>
              </a:rPr>
              <a:t>    </a:t>
            </a:r>
            <a:r>
              <a:rPr lang="zh-CN" altLang="en-US">
                <a:solidFill>
                  <a:schemeClr val="tx1"/>
                </a:solidFill>
                <a:latin typeface="隶书" panose="02010509060101010101" pitchFamily="49" charset="-122"/>
                <a:ea typeface="隶书" panose="02010509060101010101" pitchFamily="49" charset="-122"/>
              </a:rPr>
              <a:t>语句引入，</a:t>
            </a:r>
          </a:p>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2) </a:t>
            </a:r>
            <a:r>
              <a:rPr lang="zh-CN" altLang="en-US">
                <a:solidFill>
                  <a:schemeClr val="tx1"/>
                </a:solidFill>
                <a:latin typeface="隶书" panose="02010509060101010101" pitchFamily="49" charset="-122"/>
                <a:ea typeface="隶书" panose="02010509060101010101" pitchFamily="49" charset="-122"/>
              </a:rPr>
              <a:t>也可以直接写在此处。</a:t>
            </a:r>
          </a:p>
        </p:txBody>
      </p:sp>
      <p:sp>
        <p:nvSpPr>
          <p:cNvPr id="23557" name="Rectangle 5">
            <a:extLst>
              <a:ext uri="{FF2B5EF4-FFF2-40B4-BE49-F238E27FC236}">
                <a16:creationId xmlns:a16="http://schemas.microsoft.com/office/drawing/2014/main" id="{2E2BECF0-A883-49AF-8263-230743A71314}"/>
              </a:ext>
            </a:extLst>
          </p:cNvPr>
          <p:cNvSpPr>
            <a:spLocks noChangeArrowheads="1"/>
          </p:cNvSpPr>
          <p:nvPr/>
        </p:nvSpPr>
        <p:spPr bwMode="auto">
          <a:xfrm>
            <a:off x="395288" y="3644900"/>
            <a:ext cx="844391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914400" indent="-45720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accent2"/>
                </a:solidFill>
                <a:latin typeface="隶书" panose="02010509060101010101" pitchFamily="49" charset="-122"/>
                <a:ea typeface="隶书" panose="02010509060101010101" pitchFamily="49" charset="-122"/>
              </a:rPr>
              <a:t>注意：</a:t>
            </a:r>
            <a:r>
              <a:rPr lang="zh-CN" altLang="en-US">
                <a:solidFill>
                  <a:schemeClr val="tx1"/>
                </a:solidFill>
                <a:latin typeface="隶书" panose="02010509060101010101" pitchFamily="49" charset="-122"/>
                <a:ea typeface="隶书" panose="02010509060101010101" pitchFamily="49" charset="-122"/>
              </a:rPr>
              <a:t>	</a:t>
            </a:r>
          </a:p>
          <a:p>
            <a:pPr lvl="1" eaLnBrk="1" hangingPunct="1">
              <a:lnSpc>
                <a:spcPct val="120000"/>
              </a:lnSpc>
              <a:buFontTx/>
              <a:buChar char="•"/>
            </a:pPr>
            <a:r>
              <a:rPr lang="en-US" altLang="zh-CN">
                <a:solidFill>
                  <a:schemeClr val="tx1"/>
                </a:solidFill>
                <a:ea typeface="黑体" panose="02010609060101010101" pitchFamily="49" charset="-122"/>
              </a:rPr>
              <a:t>C</a:t>
            </a:r>
            <a:r>
              <a:rPr lang="zh-CN" altLang="en-US">
                <a:solidFill>
                  <a:schemeClr val="tx1"/>
                </a:solidFill>
                <a:latin typeface="隶书" panose="02010509060101010101" pitchFamily="49" charset="-122"/>
                <a:ea typeface="隶书" panose="02010509060101010101" pitchFamily="49" charset="-122"/>
              </a:rPr>
              <a:t>代码在</a:t>
            </a:r>
            <a:r>
              <a:rPr lang="en-US" altLang="zh-CN">
                <a:solidFill>
                  <a:schemeClr val="tx1"/>
                </a:solidFill>
                <a:ea typeface="黑体" panose="02010609060101010101" pitchFamily="49" charset="-122"/>
              </a:rPr>
              <a:t>LEX</a:t>
            </a:r>
            <a:r>
              <a:rPr lang="zh-CN" altLang="en-US">
                <a:solidFill>
                  <a:schemeClr val="tx1"/>
                </a:solidFill>
                <a:latin typeface="隶书" panose="02010509060101010101" pitchFamily="49" charset="-122"/>
                <a:ea typeface="隶书" panose="02010509060101010101" pitchFamily="49" charset="-122"/>
              </a:rPr>
              <a:t>编译器中不被分析，最后由</a:t>
            </a:r>
            <a:r>
              <a:rPr lang="en-US" altLang="zh-CN">
                <a:solidFill>
                  <a:schemeClr val="tx1"/>
                </a:solidFill>
                <a:ea typeface="黑体" panose="02010609060101010101" pitchFamily="49" charset="-122"/>
              </a:rPr>
              <a:t>C</a:t>
            </a:r>
            <a:r>
              <a:rPr lang="zh-CN" altLang="en-US">
                <a:solidFill>
                  <a:schemeClr val="tx1"/>
                </a:solidFill>
                <a:latin typeface="隶书" panose="02010509060101010101" pitchFamily="49" charset="-122"/>
                <a:ea typeface="隶书" panose="02010509060101010101" pitchFamily="49" charset="-122"/>
              </a:rPr>
              <a:t>编译器编译；</a:t>
            </a:r>
          </a:p>
          <a:p>
            <a:pPr lvl="1" eaLnBrk="1" hangingPunct="1">
              <a:lnSpc>
                <a:spcPct val="120000"/>
              </a:lnSpc>
              <a:buFontTx/>
              <a:buChar char="•"/>
            </a:pPr>
            <a:r>
              <a:rPr lang="zh-CN" altLang="en-US">
                <a:solidFill>
                  <a:schemeClr val="tx1"/>
                </a:solidFill>
                <a:latin typeface="隶书" panose="02010509060101010101" pitchFamily="49" charset="-122"/>
                <a:ea typeface="隶书" panose="02010509060101010101" pitchFamily="49" charset="-122"/>
              </a:rPr>
              <a:t>声明、用户定义子程序要合理安排，否则会出现不一致，如重复定义等。</a:t>
            </a:r>
          </a:p>
        </p:txBody>
      </p:sp>
      <p:sp>
        <p:nvSpPr>
          <p:cNvPr id="6" name="矩形 5">
            <a:extLst>
              <a:ext uri="{FF2B5EF4-FFF2-40B4-BE49-F238E27FC236}">
                <a16:creationId xmlns:a16="http://schemas.microsoft.com/office/drawing/2014/main" id="{B914B450-4C31-4059-A423-BE969C4468E9}"/>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arn(outVertical)">
                                      <p:cBhvr>
                                        <p:cTn id="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0E419C1C-7C22-466F-BB18-D4FFAB9713BA}"/>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EDD7002-BA9D-41C8-B4FD-E4A770AD9F00}" type="slidenum">
              <a:rPr lang="en-US" altLang="zh-CN" b="0">
                <a:solidFill>
                  <a:srgbClr val="000000"/>
                </a:solidFill>
                <a:latin typeface="Verdana" panose="020B0604030504040204" pitchFamily="34" charset="0"/>
              </a:rPr>
              <a:pPr algn="l"/>
              <a:t>27</a:t>
            </a:fld>
            <a:endParaRPr lang="en-US" altLang="zh-CN" b="0">
              <a:solidFill>
                <a:srgbClr val="000000"/>
              </a:solidFill>
              <a:latin typeface="Verdana" panose="020B0604030504040204" pitchFamily="34" charset="0"/>
            </a:endParaRPr>
          </a:p>
        </p:txBody>
      </p:sp>
      <p:sp>
        <p:nvSpPr>
          <p:cNvPr id="54275" name="Rectangle 4">
            <a:extLst>
              <a:ext uri="{FF2B5EF4-FFF2-40B4-BE49-F238E27FC236}">
                <a16:creationId xmlns:a16="http://schemas.microsoft.com/office/drawing/2014/main" id="{C319B47E-AF71-4226-B77D-0C7BDDCDAB8E}"/>
              </a:ext>
            </a:extLst>
          </p:cNvPr>
          <p:cNvSpPr>
            <a:spLocks noChangeArrowheads="1"/>
          </p:cNvSpPr>
          <p:nvPr/>
        </p:nvSpPr>
        <p:spPr bwMode="auto">
          <a:xfrm>
            <a:off x="304800" y="762000"/>
            <a:ext cx="6858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1</a:t>
            </a:r>
            <a:r>
              <a:rPr lang="zh-CN" altLang="en-US">
                <a:solidFill>
                  <a:schemeClr val="tx1"/>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翻译规则的形式：</a:t>
            </a:r>
            <a:r>
              <a:rPr lang="zh-CN" altLang="en-US">
                <a:solidFill>
                  <a:schemeClr val="accent2"/>
                </a:solidFill>
                <a:latin typeface="隶书" panose="02010509060101010101" pitchFamily="49" charset="-122"/>
                <a:ea typeface="隶书" panose="02010509060101010101" pitchFamily="49" charset="-122"/>
              </a:rPr>
              <a:t>正规式  </a:t>
            </a:r>
            <a:r>
              <a:rPr lang="en-US" altLang="zh-CN">
                <a:solidFill>
                  <a:srgbClr val="800000"/>
                </a:solidFill>
                <a:ea typeface="黑体" panose="02010609060101010101" pitchFamily="49" charset="-122"/>
              </a:rPr>
              <a:t>{ </a:t>
            </a:r>
            <a:r>
              <a:rPr lang="zh-CN" altLang="en-US">
                <a:solidFill>
                  <a:schemeClr val="accent2"/>
                </a:solidFill>
                <a:latin typeface="隶书" panose="02010509060101010101" pitchFamily="49" charset="-122"/>
                <a:ea typeface="隶书" panose="02010509060101010101" pitchFamily="49" charset="-122"/>
              </a:rPr>
              <a:t>语义动作 </a:t>
            </a:r>
            <a:r>
              <a:rPr lang="en-US" altLang="zh-CN">
                <a:solidFill>
                  <a:srgbClr val="800000"/>
                </a:solidFill>
                <a:ea typeface="黑体" panose="02010609060101010101" pitchFamily="49" charset="-122"/>
              </a:rPr>
              <a:t>}</a:t>
            </a:r>
          </a:p>
          <a:p>
            <a:pPr eaLnBrk="1" hangingPunct="1"/>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2</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LEX </a:t>
            </a:r>
            <a:r>
              <a:rPr lang="zh-CN" altLang="en-US">
                <a:solidFill>
                  <a:schemeClr val="tx1"/>
                </a:solidFill>
                <a:latin typeface="隶书" panose="02010509060101010101" pitchFamily="49" charset="-122"/>
                <a:ea typeface="隶书" panose="02010509060101010101" pitchFamily="49" charset="-122"/>
              </a:rPr>
              <a:t>的 正规式形式</a:t>
            </a:r>
            <a:r>
              <a:rPr lang="en-US" altLang="zh-CN">
                <a:solidFill>
                  <a:schemeClr val="tx1"/>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编译教材</a:t>
            </a:r>
            <a:r>
              <a:rPr lang="en-US" altLang="zh-CN">
                <a:solidFill>
                  <a:schemeClr val="tx1"/>
                </a:solidFill>
                <a:latin typeface="隶书" panose="02010509060101010101" pitchFamily="49" charset="-122"/>
                <a:ea typeface="隶书" panose="02010509060101010101" pitchFamily="49" charset="-122"/>
              </a:rPr>
              <a:t>P101)</a:t>
            </a:r>
          </a:p>
        </p:txBody>
      </p:sp>
      <p:sp>
        <p:nvSpPr>
          <p:cNvPr id="11269" name="Rectangle 5">
            <a:extLst>
              <a:ext uri="{FF2B5EF4-FFF2-40B4-BE49-F238E27FC236}">
                <a16:creationId xmlns:a16="http://schemas.microsoft.com/office/drawing/2014/main" id="{432FD58E-D7B7-4773-A41E-F02C67ECB2E2}"/>
              </a:ext>
            </a:extLst>
          </p:cNvPr>
          <p:cNvSpPr>
            <a:spLocks noChangeArrowheads="1"/>
          </p:cNvSpPr>
          <p:nvPr/>
        </p:nvSpPr>
        <p:spPr bwMode="auto">
          <a:xfrm>
            <a:off x="107950" y="1524000"/>
            <a:ext cx="374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隶书" panose="02010509060101010101" pitchFamily="49" charset="-122"/>
                <a:ea typeface="隶书" panose="02010509060101010101" pitchFamily="49" charset="-122"/>
              </a:rPr>
              <a:t>序号 语法 	语义</a:t>
            </a:r>
          </a:p>
        </p:txBody>
      </p:sp>
      <p:sp>
        <p:nvSpPr>
          <p:cNvPr id="11271" name="Rectangle 7">
            <a:extLst>
              <a:ext uri="{FF2B5EF4-FFF2-40B4-BE49-F238E27FC236}">
                <a16:creationId xmlns:a16="http://schemas.microsoft.com/office/drawing/2014/main" id="{49ECA181-9135-4972-BC25-17677B1EBC53}"/>
              </a:ext>
            </a:extLst>
          </p:cNvPr>
          <p:cNvSpPr>
            <a:spLocks noChangeArrowheads="1"/>
          </p:cNvSpPr>
          <p:nvPr/>
        </p:nvSpPr>
        <p:spPr bwMode="auto">
          <a:xfrm>
            <a:off x="228600" y="2057400"/>
            <a:ext cx="86645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(1)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匹配字符或字符串</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(2)  </a:t>
            </a:r>
            <a:r>
              <a:rPr lang="en-US" altLang="zh-CN" sz="2000">
                <a:solidFill>
                  <a:srgbClr val="800000"/>
                </a:solidFill>
                <a:ea typeface="黑体" panose="020106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匹配字符或字符串</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(3)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自身</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如 </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，或 </a:t>
            </a:r>
            <a:r>
              <a:rPr lang="en-US" altLang="zh-CN" sz="2000">
                <a:solidFill>
                  <a:schemeClr val="tx1"/>
                </a:solidFill>
                <a:latin typeface="隶书" panose="02010509060101010101" pitchFamily="49" charset="-122"/>
                <a:ea typeface="隶书" panose="02010509060101010101" pitchFamily="49" charset="-122"/>
              </a:rPr>
              <a:t>C</a:t>
            </a:r>
            <a:r>
              <a:rPr lang="zh-CN" altLang="en-US" sz="2000">
                <a:solidFill>
                  <a:schemeClr val="tx1"/>
                </a:solidFill>
                <a:latin typeface="隶书" panose="02010509060101010101" pitchFamily="49" charset="-122"/>
                <a:ea typeface="隶书" panose="02010509060101010101" pitchFamily="49" charset="-122"/>
              </a:rPr>
              <a:t>中的转义字符，如</a:t>
            </a:r>
            <a:r>
              <a:rPr lang="en-US" altLang="zh-CN" sz="2000">
                <a:solidFill>
                  <a:schemeClr val="tx1"/>
                </a:solidFill>
                <a:latin typeface="隶书" panose="02010509060101010101" pitchFamily="49" charset="-122"/>
                <a:ea typeface="隶书" panose="02010509060101010101" pitchFamily="49" charset="-122"/>
              </a:rPr>
              <a:t>\t</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\n</a:t>
            </a:r>
            <a:r>
              <a:rPr lang="zh-CN" altLang="en-US" sz="2000">
                <a:solidFill>
                  <a:schemeClr val="tx1"/>
                </a:solidFill>
                <a:latin typeface="隶书" panose="02010509060101010101" pitchFamily="49" charset="-122"/>
                <a:ea typeface="隶书" panose="02010509060101010101" pitchFamily="49" charset="-122"/>
              </a:rPr>
              <a:t>等</a:t>
            </a:r>
          </a:p>
          <a:p>
            <a:pPr eaLnBrk="1" hangingPunct="1"/>
            <a:r>
              <a:rPr lang="en-US" altLang="zh-CN" sz="2000">
                <a:solidFill>
                  <a:schemeClr val="tx1"/>
                </a:solidFill>
                <a:latin typeface="隶书" panose="02010509060101010101" pitchFamily="49" charset="-122"/>
                <a:ea typeface="隶书" panose="02010509060101010101" pitchFamily="49" charset="-122"/>
              </a:rPr>
              <a:t>(4) </a:t>
            </a:r>
            <a:r>
              <a:rPr lang="en-US" altLang="zh-CN" sz="2000">
                <a:solidFill>
                  <a:srgbClr val="800000"/>
                </a:solidFill>
                <a:ea typeface="黑体" panose="02010609060101010101" pitchFamily="49" charset="-122"/>
              </a:rPr>
              <a:t>[xy]   </a:t>
            </a:r>
            <a:r>
              <a:rPr lang="zh-CN" altLang="en-US" sz="2000">
                <a:solidFill>
                  <a:schemeClr val="tx1"/>
                </a:solidFill>
                <a:latin typeface="隶书" panose="02010509060101010101" pitchFamily="49" charset="-122"/>
                <a:ea typeface="隶书" panose="02010509060101010101" pitchFamily="49" charset="-122"/>
              </a:rPr>
              <a:t>匹配 字符</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或者 字符</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。如 </a:t>
            </a:r>
            <a:r>
              <a:rPr lang="en-US" altLang="zh-CN" sz="2000">
                <a:solidFill>
                  <a:schemeClr val="tx1"/>
                </a:solidFill>
                <a:latin typeface="隶书" panose="02010509060101010101" pitchFamily="49" charset="-122"/>
                <a:ea typeface="隶书" panose="02010509060101010101" pitchFamily="49" charset="-122"/>
              </a:rPr>
              <a:t>[ \t]</a:t>
            </a:r>
            <a:r>
              <a:rPr lang="zh-CN" altLang="en-US" sz="2000">
                <a:solidFill>
                  <a:schemeClr val="tx1"/>
                </a:solidFill>
                <a:latin typeface="隶书" panose="02010509060101010101" pitchFamily="49" charset="-122"/>
                <a:ea typeface="隶书" panose="02010509060101010101" pitchFamily="49" charset="-122"/>
              </a:rPr>
              <a:t>匹配空格或制表符</a:t>
            </a:r>
          </a:p>
        </p:txBody>
      </p:sp>
      <p:sp>
        <p:nvSpPr>
          <p:cNvPr id="11272" name="Rectangle 8">
            <a:extLst>
              <a:ext uri="{FF2B5EF4-FFF2-40B4-BE49-F238E27FC236}">
                <a16:creationId xmlns:a16="http://schemas.microsoft.com/office/drawing/2014/main" id="{283AED62-24E1-4A45-BA1C-2E9A6F3E758D}"/>
              </a:ext>
            </a:extLst>
          </p:cNvPr>
          <p:cNvSpPr>
            <a:spLocks noChangeArrowheads="1"/>
          </p:cNvSpPr>
          <p:nvPr/>
        </p:nvSpPr>
        <p:spPr bwMode="auto">
          <a:xfrm>
            <a:off x="247650" y="3276600"/>
            <a:ext cx="857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Tx/>
              <a:buAutoNum type="arabicParenBoth" startAt="5"/>
            </a:pPr>
            <a:r>
              <a:rPr lang="en-US" altLang="zh-CN" sz="2000">
                <a:solidFill>
                  <a:schemeClr val="tx1"/>
                </a:solidFill>
                <a:ea typeface="黑体" panose="02010609060101010101" pitchFamily="49" charset="-122"/>
              </a:rPr>
              <a:t> </a:t>
            </a:r>
            <a:r>
              <a:rPr lang="en-US" altLang="zh-CN" sz="2000">
                <a:solidFill>
                  <a:srgbClr val="800000"/>
                </a:solidFill>
                <a:ea typeface="黑体" panose="02010609060101010101" pitchFamily="49" charset="-122"/>
              </a:rPr>
              <a:t>[e-g]</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a:t>
            </a:r>
            <a:r>
              <a:rPr lang="en-US" altLang="zh-CN" sz="2000">
                <a:solidFill>
                  <a:schemeClr val="tx1"/>
                </a:solidFill>
                <a:latin typeface="隶书" panose="02010509060101010101" pitchFamily="49" charset="-122"/>
                <a:ea typeface="隶书" panose="02010509060101010101" pitchFamily="49" charset="-122"/>
              </a:rPr>
              <a:t>e</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f</a:t>
            </a:r>
            <a:r>
              <a:rPr lang="zh-CN" altLang="en-US" sz="2000">
                <a:solidFill>
                  <a:schemeClr val="tx1"/>
                </a:solidFill>
                <a:latin typeface="隶书" panose="02010509060101010101" pitchFamily="49" charset="-122"/>
                <a:ea typeface="隶书" panose="02010509060101010101" pitchFamily="49" charset="-122"/>
              </a:rPr>
              <a:t>或</a:t>
            </a:r>
            <a:r>
              <a:rPr lang="en-US" altLang="zh-CN" sz="2000">
                <a:solidFill>
                  <a:schemeClr val="tx1"/>
                </a:solidFill>
                <a:latin typeface="隶书" panose="02010509060101010101" pitchFamily="49" charset="-122"/>
                <a:ea typeface="隶书" panose="02010509060101010101" pitchFamily="49" charset="-122"/>
              </a:rPr>
              <a:t>g</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表示一个范围，并且要求</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左边字符</a:t>
            </a:r>
          </a:p>
          <a:p>
            <a:pPr eaLnBrk="1" hangingPunct="1"/>
            <a:r>
              <a:rPr lang="zh-CN" altLang="en-US" sz="2000">
                <a:solidFill>
                  <a:schemeClr val="tx1"/>
                </a:solidFill>
                <a:latin typeface="隶书" panose="02010509060101010101" pitchFamily="49" charset="-122"/>
                <a:ea typeface="隶书" panose="02010509060101010101" pitchFamily="49" charset="-122"/>
              </a:rPr>
              <a:t>            小于右边字符，否则出错。</a:t>
            </a:r>
          </a:p>
        </p:txBody>
      </p:sp>
      <p:sp>
        <p:nvSpPr>
          <p:cNvPr id="11273" name="Rectangle 9">
            <a:extLst>
              <a:ext uri="{FF2B5EF4-FFF2-40B4-BE49-F238E27FC236}">
                <a16:creationId xmlns:a16="http://schemas.microsoft.com/office/drawing/2014/main" id="{C65FBAA5-EAC2-454F-BF5E-539F47744ACF}"/>
              </a:ext>
            </a:extLst>
          </p:cNvPr>
          <p:cNvSpPr>
            <a:spLocks noChangeArrowheads="1"/>
          </p:cNvSpPr>
          <p:nvPr/>
        </p:nvSpPr>
        <p:spPr bwMode="auto">
          <a:xfrm>
            <a:off x="250825" y="4005263"/>
            <a:ext cx="8261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(6)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匹配除</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以外的任何一个字符，</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可以是若干字符，如</a:t>
            </a:r>
            <a:br>
              <a:rPr lang="zh-CN" altLang="en-US" sz="2000">
                <a:solidFill>
                  <a:schemeClr val="tx1"/>
                </a:solidFill>
                <a:latin typeface="隶书" panose="02010509060101010101" pitchFamily="49" charset="-122"/>
                <a:ea typeface="隶书" panose="02010509060101010101" pitchFamily="49" charset="-122"/>
              </a:rPr>
            </a:br>
            <a:r>
              <a:rPr lang="zh-CN" altLang="en-US" sz="2000">
                <a:solidFill>
                  <a:schemeClr val="tx1"/>
                </a:solidFill>
                <a:latin typeface="隶书" panose="02010509060101010101" pitchFamily="49" charset="-122"/>
                <a:ea typeface="隶书" panose="02010509060101010101" pitchFamily="49" charset="-122"/>
              </a:rPr>
              <a:t>           </a:t>
            </a:r>
            <a:r>
              <a:rPr lang="en-US" altLang="zh-CN" sz="2000">
                <a:solidFill>
                  <a:schemeClr val="tx1"/>
                </a:solidFill>
                <a:ea typeface="黑体" panose="02010609060101010101" pitchFamily="49" charset="-122"/>
              </a:rPr>
              <a:t>[^ \t\n]</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表示除空格、制表符和换行以外的其它字符。</a:t>
            </a:r>
          </a:p>
        </p:txBody>
      </p:sp>
      <p:sp>
        <p:nvSpPr>
          <p:cNvPr id="11274" name="Rectangle 10">
            <a:extLst>
              <a:ext uri="{FF2B5EF4-FFF2-40B4-BE49-F238E27FC236}">
                <a16:creationId xmlns:a16="http://schemas.microsoft.com/office/drawing/2014/main" id="{FF68D62A-602B-4467-8CFF-D3E5F1921D36}"/>
              </a:ext>
            </a:extLst>
          </p:cNvPr>
          <p:cNvSpPr>
            <a:spLocks noChangeArrowheads="1"/>
          </p:cNvSpPr>
          <p:nvPr/>
        </p:nvSpPr>
        <p:spPr bwMode="auto">
          <a:xfrm>
            <a:off x="254000" y="4627563"/>
            <a:ext cx="8610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(7)  </a:t>
            </a:r>
            <a:r>
              <a:rPr lang="en-US" altLang="zh-CN" sz="2000">
                <a:solidFill>
                  <a:srgbClr val="800000"/>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匹配除换行符</a:t>
            </a:r>
            <a:r>
              <a:rPr lang="en-US" altLang="zh-CN" sz="2000">
                <a:solidFill>
                  <a:schemeClr val="tx1"/>
                </a:solidFill>
                <a:latin typeface="隶书" panose="02010509060101010101" pitchFamily="49" charset="-122"/>
                <a:ea typeface="隶书" panose="02010509060101010101" pitchFamily="49" charset="-122"/>
              </a:rPr>
              <a:t>(\n)</a:t>
            </a:r>
            <a:r>
              <a:rPr lang="zh-CN" altLang="en-US" sz="2000">
                <a:solidFill>
                  <a:schemeClr val="tx1"/>
                </a:solidFill>
                <a:latin typeface="隶书" panose="02010509060101010101" pitchFamily="49" charset="-122"/>
                <a:ea typeface="隶书" panose="02010509060101010101" pitchFamily="49" charset="-122"/>
              </a:rPr>
              <a:t>以外的任何其它字符。</a:t>
            </a:r>
          </a:p>
          <a:p>
            <a:pPr eaLnBrk="1" hangingPunct="1"/>
            <a:r>
              <a:rPr lang="en-US" altLang="zh-CN" sz="2000">
                <a:solidFill>
                  <a:schemeClr val="tx1"/>
                </a:solidFill>
                <a:latin typeface="隶书" panose="02010509060101010101" pitchFamily="49" charset="-122"/>
                <a:ea typeface="隶书" panose="02010509060101010101" pitchFamily="49" charset="-122"/>
              </a:rPr>
              <a:t>(8)  </a:t>
            </a:r>
            <a:r>
              <a:rPr lang="en-US" altLang="zh-CN" sz="2000">
                <a:solidFill>
                  <a:srgbClr val="800000"/>
                </a:solidFill>
                <a:ea typeface="黑体" panose="02010609060101010101" pitchFamily="49" charset="-122"/>
              </a:rPr>
              <a:t>x*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的闭包</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匹配</a:t>
            </a:r>
            <a:r>
              <a:rPr lang="en-US" altLang="zh-CN" sz="2000">
                <a:solidFill>
                  <a:schemeClr val="tx1"/>
                </a:solidFill>
                <a:latin typeface="隶书" panose="02010509060101010101" pitchFamily="49" charset="-122"/>
                <a:ea typeface="隶书" panose="02010509060101010101" pitchFamily="49" charset="-122"/>
              </a:rPr>
              <a:t>0</a:t>
            </a:r>
            <a:r>
              <a:rPr lang="zh-CN" altLang="en-US" sz="2000">
                <a:solidFill>
                  <a:schemeClr val="tx1"/>
                </a:solidFill>
                <a:latin typeface="隶书" panose="02010509060101010101" pitchFamily="49" charset="-122"/>
                <a:ea typeface="隶书" panose="02010509060101010101" pitchFamily="49" charset="-122"/>
              </a:rPr>
              <a:t>个或多个</a:t>
            </a:r>
            <a:r>
              <a:rPr lang="en-US" altLang="zh-CN" sz="2000">
                <a:solidFill>
                  <a:schemeClr val="tx1"/>
                </a:solidFill>
                <a:latin typeface="隶书" panose="02010509060101010101" pitchFamily="49" charset="-122"/>
                <a:ea typeface="隶书" panose="02010509060101010101" pitchFamily="49" charset="-122"/>
              </a:rPr>
              <a:t>x)</a:t>
            </a:r>
          </a:p>
          <a:p>
            <a:pPr eaLnBrk="1" hangingPunct="1"/>
            <a:r>
              <a:rPr lang="en-US" altLang="zh-CN" sz="2000">
                <a:solidFill>
                  <a:schemeClr val="tx1"/>
                </a:solidFill>
                <a:latin typeface="隶书" panose="02010509060101010101" pitchFamily="49" charset="-122"/>
                <a:ea typeface="隶书" panose="02010509060101010101" pitchFamily="49" charset="-122"/>
              </a:rPr>
              <a:t>(9)  </a:t>
            </a:r>
            <a:r>
              <a:rPr lang="en-US" altLang="zh-CN" sz="2000">
                <a:solidFill>
                  <a:srgbClr val="800000"/>
                </a:solidFill>
                <a:ea typeface="黑体" panose="02010609060101010101" pitchFamily="49" charset="-122"/>
              </a:rPr>
              <a:t>x+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的正闭包（匹配</a:t>
            </a:r>
            <a:r>
              <a:rPr lang="en-US" altLang="zh-CN" sz="2000">
                <a:solidFill>
                  <a:schemeClr val="tx1"/>
                </a:solidFill>
                <a:latin typeface="隶书" panose="02010509060101010101" pitchFamily="49" charset="-122"/>
                <a:ea typeface="隶书" panose="02010509060101010101" pitchFamily="49" charset="-122"/>
              </a:rPr>
              <a:t>1</a:t>
            </a:r>
            <a:r>
              <a:rPr lang="zh-CN" altLang="en-US" sz="2000">
                <a:solidFill>
                  <a:schemeClr val="tx1"/>
                </a:solidFill>
                <a:latin typeface="隶书" panose="02010509060101010101" pitchFamily="49" charset="-122"/>
                <a:ea typeface="隶书" panose="02010509060101010101" pitchFamily="49" charset="-122"/>
              </a:rPr>
              <a:t>个或多个</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(10) </a:t>
            </a:r>
            <a:r>
              <a:rPr lang="en-US" altLang="zh-CN" sz="2000">
                <a:solidFill>
                  <a:srgbClr val="800000"/>
                </a:solidFill>
                <a:ea typeface="黑体" panose="02010609060101010101" pitchFamily="49" charset="-122"/>
              </a:rPr>
              <a:t>x|y</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 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或者 正规式 </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a:t>
            </a:r>
          </a:p>
        </p:txBody>
      </p:sp>
      <p:sp>
        <p:nvSpPr>
          <p:cNvPr id="54281" name="Text Box 11">
            <a:extLst>
              <a:ext uri="{FF2B5EF4-FFF2-40B4-BE49-F238E27FC236}">
                <a16:creationId xmlns:a16="http://schemas.microsoft.com/office/drawing/2014/main" id="{0CFE75FD-E1BA-4026-B869-62D3B27053B4}"/>
              </a:ext>
            </a:extLst>
          </p:cNvPr>
          <p:cNvSpPr txBox="1">
            <a:spLocks noChangeArrowheads="1"/>
          </p:cNvSpPr>
          <p:nvPr/>
        </p:nvSpPr>
        <p:spPr bwMode="auto">
          <a:xfrm>
            <a:off x="7426325" y="60166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2000">
                <a:solidFill>
                  <a:schemeClr val="tx1"/>
                </a:solidFill>
                <a:latin typeface="Arial" panose="020B0604020202020204" pitchFamily="34" charset="0"/>
                <a:ea typeface="隶书" panose="02010509060101010101" pitchFamily="49" charset="-122"/>
                <a:hlinkClick r:id="rId3" action="ppaction://hlinksldjump"/>
              </a:rPr>
              <a:t>返回</a:t>
            </a:r>
            <a:endParaRPr lang="zh-CN" altLang="en-US" sz="2000">
              <a:solidFill>
                <a:schemeClr val="tx1"/>
              </a:solidFill>
              <a:latin typeface="Arial" panose="020B0604020202020204" pitchFamily="34" charset="0"/>
              <a:ea typeface="隶书" panose="02010509060101010101" pitchFamily="49" charset="-122"/>
            </a:endParaRPr>
          </a:p>
        </p:txBody>
      </p:sp>
      <p:sp>
        <p:nvSpPr>
          <p:cNvPr id="11" name="矩形 10">
            <a:extLst>
              <a:ext uri="{FF2B5EF4-FFF2-40B4-BE49-F238E27FC236}">
                <a16:creationId xmlns:a16="http://schemas.microsoft.com/office/drawing/2014/main" id="{72F1E1A8-480D-4559-BB1C-50D5EAF63690}"/>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outVertical)">
                                      <p:cBhvr>
                                        <p:cTn id="7" dur="500"/>
                                        <p:tgtEl>
                                          <p:spTgt spid="11269"/>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271">
                                            <p:txEl>
                                              <p:pRg st="0" end="0"/>
                                            </p:txEl>
                                          </p:spTgt>
                                        </p:tgtEl>
                                        <p:attrNameLst>
                                          <p:attrName>style.visibility</p:attrName>
                                        </p:attrNameLst>
                                      </p:cBhvr>
                                      <p:to>
                                        <p:strVal val="visible"/>
                                      </p:to>
                                    </p:set>
                                    <p:animEffect transition="in" filter="barn(outVertical)">
                                      <p:cBhvr>
                                        <p:cTn id="10" dur="500"/>
                                        <p:tgtEl>
                                          <p:spTgt spid="11271">
                                            <p:txEl>
                                              <p:pRg st="0" end="0"/>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271">
                                            <p:txEl>
                                              <p:pRg st="1" end="1"/>
                                            </p:txEl>
                                          </p:spTgt>
                                        </p:tgtEl>
                                        <p:attrNameLst>
                                          <p:attrName>style.visibility</p:attrName>
                                        </p:attrNameLst>
                                      </p:cBhvr>
                                      <p:to>
                                        <p:strVal val="visible"/>
                                      </p:to>
                                    </p:set>
                                    <p:animEffect transition="in" filter="barn(outVertical)">
                                      <p:cBhvr>
                                        <p:cTn id="13" dur="500"/>
                                        <p:tgtEl>
                                          <p:spTgt spid="11271">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1271">
                                            <p:txEl>
                                              <p:pRg st="2" end="2"/>
                                            </p:txEl>
                                          </p:spTgt>
                                        </p:tgtEl>
                                        <p:attrNameLst>
                                          <p:attrName>style.visibility</p:attrName>
                                        </p:attrNameLst>
                                      </p:cBhvr>
                                      <p:to>
                                        <p:strVal val="visible"/>
                                      </p:to>
                                    </p:set>
                                    <p:animEffect transition="in" filter="barn(outVertical)">
                                      <p:cBhvr>
                                        <p:cTn id="18" dur="500"/>
                                        <p:tgtEl>
                                          <p:spTgt spid="11271">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1271">
                                            <p:txEl>
                                              <p:pRg st="3" end="3"/>
                                            </p:txEl>
                                          </p:spTgt>
                                        </p:tgtEl>
                                        <p:attrNameLst>
                                          <p:attrName>style.visibility</p:attrName>
                                        </p:attrNameLst>
                                      </p:cBhvr>
                                      <p:to>
                                        <p:strVal val="visible"/>
                                      </p:to>
                                    </p:set>
                                    <p:animEffect transition="in" filter="barn(outVertical)">
                                      <p:cBhvr>
                                        <p:cTn id="23" dur="500"/>
                                        <p:tgtEl>
                                          <p:spTgt spid="11271">
                                            <p:txEl>
                                              <p:pRg st="3" end="3"/>
                                            </p:txEl>
                                          </p:spTgt>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1272"/>
                                        </p:tgtEl>
                                        <p:attrNameLst>
                                          <p:attrName>style.visibility</p:attrName>
                                        </p:attrNameLst>
                                      </p:cBhvr>
                                      <p:to>
                                        <p:strVal val="visible"/>
                                      </p:to>
                                    </p:set>
                                    <p:animEffect transition="in" filter="barn(outVertical)">
                                      <p:cBhvr>
                                        <p:cTn id="26" dur="500"/>
                                        <p:tgtEl>
                                          <p:spTgt spid="1127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11273"/>
                                        </p:tgtEl>
                                        <p:attrNameLst>
                                          <p:attrName>style.visibility</p:attrName>
                                        </p:attrNameLst>
                                      </p:cBhvr>
                                      <p:to>
                                        <p:strVal val="visible"/>
                                      </p:to>
                                    </p:set>
                                    <p:animEffect transition="in" filter="barn(outVertical)">
                                      <p:cBhvr>
                                        <p:cTn id="31" dur="500"/>
                                        <p:tgtEl>
                                          <p:spTgt spid="112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1274">
                                            <p:txEl>
                                              <p:pRg st="0" end="0"/>
                                            </p:txEl>
                                          </p:spTgt>
                                        </p:tgtEl>
                                        <p:attrNameLst>
                                          <p:attrName>style.visibility</p:attrName>
                                        </p:attrNameLst>
                                      </p:cBhvr>
                                      <p:to>
                                        <p:strVal val="visible"/>
                                      </p:to>
                                    </p:set>
                                    <p:animEffect transition="in" filter="barn(outVertical)">
                                      <p:cBhvr>
                                        <p:cTn id="36" dur="500"/>
                                        <p:tgtEl>
                                          <p:spTgt spid="11274">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1274">
                                            <p:txEl>
                                              <p:pRg st="1" end="1"/>
                                            </p:txEl>
                                          </p:spTgt>
                                        </p:tgtEl>
                                        <p:attrNameLst>
                                          <p:attrName>style.visibility</p:attrName>
                                        </p:attrNameLst>
                                      </p:cBhvr>
                                      <p:to>
                                        <p:strVal val="visible"/>
                                      </p:to>
                                    </p:set>
                                    <p:animEffect transition="in" filter="barn(outVertical)">
                                      <p:cBhvr>
                                        <p:cTn id="41" dur="500"/>
                                        <p:tgtEl>
                                          <p:spTgt spid="11274">
                                            <p:txEl>
                                              <p:pRg st="1" end="1"/>
                                            </p:txEl>
                                          </p:spTgt>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11274">
                                            <p:txEl>
                                              <p:pRg st="2" end="2"/>
                                            </p:txEl>
                                          </p:spTgt>
                                        </p:tgtEl>
                                        <p:attrNameLst>
                                          <p:attrName>style.visibility</p:attrName>
                                        </p:attrNameLst>
                                      </p:cBhvr>
                                      <p:to>
                                        <p:strVal val="visible"/>
                                      </p:to>
                                    </p:set>
                                    <p:animEffect transition="in" filter="barn(outVertical)">
                                      <p:cBhvr>
                                        <p:cTn id="44" dur="500"/>
                                        <p:tgtEl>
                                          <p:spTgt spid="11274">
                                            <p:txEl>
                                              <p:pRg st="2" end="2"/>
                                            </p:txEl>
                                          </p:spTgt>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11274">
                                            <p:txEl>
                                              <p:pRg st="3" end="3"/>
                                            </p:txEl>
                                          </p:spTgt>
                                        </p:tgtEl>
                                        <p:attrNameLst>
                                          <p:attrName>style.visibility</p:attrName>
                                        </p:attrNameLst>
                                      </p:cBhvr>
                                      <p:to>
                                        <p:strVal val="visible"/>
                                      </p:to>
                                    </p:set>
                                    <p:animEffect transition="in" filter="barn(outVertical)">
                                      <p:cBhvr>
                                        <p:cTn id="47" dur="500"/>
                                        <p:tgtEl>
                                          <p:spTgt spid="112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utoUpdateAnimBg="0"/>
      <p:bldP spid="11271" grpId="0" build="p" autoUpdateAnimBg="0"/>
      <p:bldP spid="11272" grpId="0" autoUpdateAnimBg="0"/>
      <p:bldP spid="11273" grpId="0" autoUpdateAnimBg="0"/>
      <p:bldP spid="11274"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D3511AED-2CDE-4465-BD73-E0D1AFA0CB0D}"/>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4004C09E-1777-4E23-B56F-4CF43BE31C5B}" type="slidenum">
              <a:rPr lang="en-US" altLang="zh-CN" b="0">
                <a:solidFill>
                  <a:srgbClr val="000000"/>
                </a:solidFill>
                <a:latin typeface="Verdana" panose="020B0604030504040204" pitchFamily="34" charset="0"/>
              </a:rPr>
              <a:pPr algn="l"/>
              <a:t>28</a:t>
            </a:fld>
            <a:endParaRPr lang="en-US" altLang="zh-CN" b="0">
              <a:solidFill>
                <a:srgbClr val="000000"/>
              </a:solidFill>
              <a:latin typeface="Verdana" panose="020B0604030504040204" pitchFamily="34" charset="0"/>
            </a:endParaRPr>
          </a:p>
        </p:txBody>
      </p:sp>
      <p:sp>
        <p:nvSpPr>
          <p:cNvPr id="12458" name="Rectangle 170">
            <a:extLst>
              <a:ext uri="{FF2B5EF4-FFF2-40B4-BE49-F238E27FC236}">
                <a16:creationId xmlns:a16="http://schemas.microsoft.com/office/drawing/2014/main" id="{6CBED77B-F302-4611-8A88-FBDA15D9CD74}"/>
              </a:ext>
            </a:extLst>
          </p:cNvPr>
          <p:cNvSpPr>
            <a:spLocks noChangeArrowheads="1"/>
          </p:cNvSpPr>
          <p:nvPr/>
        </p:nvSpPr>
        <p:spPr bwMode="auto">
          <a:xfrm>
            <a:off x="287338" y="620713"/>
            <a:ext cx="874871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914400" indent="-45720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(11)</a:t>
            </a:r>
            <a:r>
              <a:rPr lang="en-US" altLang="zh-CN" sz="2000">
                <a:solidFill>
                  <a:schemeClr val="tx1"/>
                </a:solidFill>
                <a:ea typeface="黑体" panose="02010609060101010101" pitchFamily="49" charset="-122"/>
              </a:rPr>
              <a:t>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匹配正规式</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本身，</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用来改变运算优先级。</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(12)	</a:t>
            </a:r>
            <a:r>
              <a:rPr lang="en-US" altLang="zh-CN" sz="2000">
                <a:solidFill>
                  <a:srgbClr val="800000"/>
                </a:solidFill>
                <a:ea typeface="黑体" panose="02010609060101010101" pitchFamily="49" charset="-122"/>
              </a:rPr>
              <a:t>x?</a:t>
            </a:r>
            <a:r>
              <a:rPr lang="en-US" altLang="zh-CN" sz="2000">
                <a:solidFill>
                  <a:srgbClr val="800000"/>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可省略。该正规式与</a:t>
            </a:r>
            <a:r>
              <a:rPr lang="en-US" altLang="zh-CN" sz="2000">
                <a:solidFill>
                  <a:schemeClr val="tx1"/>
                </a:solidFill>
                <a:latin typeface="隶书" panose="02010509060101010101" pitchFamily="49" charset="-122"/>
                <a:ea typeface="隶书" panose="02010509060101010101" pitchFamily="49" charset="-122"/>
              </a:rPr>
              <a:t>x|ε</a:t>
            </a:r>
            <a:r>
              <a:rPr lang="zh-CN" altLang="en-US" sz="2000">
                <a:solidFill>
                  <a:schemeClr val="tx1"/>
                </a:solidFill>
                <a:latin typeface="隶书" panose="02010509060101010101" pitchFamily="49" charset="-122"/>
                <a:ea typeface="隶书" panose="02010509060101010101" pitchFamily="49" charset="-122"/>
              </a:rPr>
              <a:t>等价，其中</a:t>
            </a:r>
            <a:r>
              <a:rPr lang="en-US" altLang="zh-CN" sz="2000">
                <a:solidFill>
                  <a:schemeClr val="tx1"/>
                </a:solidFill>
                <a:latin typeface="隶书" panose="02010509060101010101" pitchFamily="49" charset="-122"/>
                <a:ea typeface="隶书" panose="02010509060101010101" pitchFamily="49" charset="-122"/>
              </a:rPr>
              <a:t>ε</a:t>
            </a:r>
            <a:r>
              <a:rPr lang="zh-CN" altLang="en-US" sz="2000">
                <a:solidFill>
                  <a:schemeClr val="tx1"/>
                </a:solidFill>
                <a:latin typeface="隶书" panose="02010509060101010101" pitchFamily="49" charset="-122"/>
                <a:ea typeface="隶书" panose="02010509060101010101" pitchFamily="49" charset="-122"/>
              </a:rPr>
              <a:t>表示空。</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(13)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匹配一行开始处的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可匹配 </a:t>
            </a:r>
            <a:r>
              <a:rPr lang="en-US" altLang="zh-CN" sz="2000">
                <a:solidFill>
                  <a:schemeClr val="tx1"/>
                </a:solidFill>
                <a:latin typeface="隶书" panose="02010509060101010101" pitchFamily="49" charset="-122"/>
                <a:ea typeface="隶书" panose="02010509060101010101" pitchFamily="49" charset="-122"/>
              </a:rPr>
              <a:t>ABabAB  </a:t>
            </a:r>
            <a:r>
              <a:rPr lang="zh-CN" altLang="en-US" sz="2000">
                <a:solidFill>
                  <a:schemeClr val="tx1"/>
                </a:solidFill>
                <a:latin typeface="隶书" panose="02010509060101010101" pitchFamily="49" charset="-122"/>
                <a:ea typeface="隶书" panose="02010509060101010101" pitchFamily="49" charset="-122"/>
              </a:rPr>
              <a:t>中第一个</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(14)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匹配一行结束处的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可匹配 </a:t>
            </a:r>
            <a:r>
              <a:rPr lang="en-US" altLang="zh-CN" sz="2000">
                <a:solidFill>
                  <a:schemeClr val="tx1"/>
                </a:solidFill>
                <a:latin typeface="隶书" panose="02010509060101010101" pitchFamily="49" charset="-122"/>
                <a:ea typeface="隶书" panose="02010509060101010101" pitchFamily="49" charset="-122"/>
              </a:rPr>
              <a:t>ABabcAB </a:t>
            </a:r>
            <a:r>
              <a:rPr lang="zh-CN" altLang="en-US" sz="2000">
                <a:solidFill>
                  <a:schemeClr val="tx1"/>
                </a:solidFill>
                <a:latin typeface="隶书" panose="02010509060101010101" pitchFamily="49" charset="-122"/>
                <a:ea typeface="隶书" panose="02010509060101010101" pitchFamily="49" charset="-122"/>
              </a:rPr>
              <a:t>中第二个</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ea typeface="黑体" panose="02010609060101010101" pitchFamily="49" charset="-122"/>
              </a:rPr>
              <a:t>(15)  </a:t>
            </a:r>
            <a:r>
              <a:rPr lang="en-US" altLang="zh-CN" sz="2000">
                <a:solidFill>
                  <a:srgbClr val="800000"/>
                </a:solidFill>
                <a:ea typeface="黑体" panose="02010609060101010101" pitchFamily="49" charset="-122"/>
              </a:rPr>
              <a:t> x</a:t>
            </a:r>
            <a:r>
              <a:rPr lang="en-US" altLang="zh-CN" sz="2000">
                <a:solidFill>
                  <a:srgbClr val="800000"/>
                </a:solidFill>
                <a:latin typeface="隶书" panose="02010509060101010101" pitchFamily="49" charset="-122"/>
                <a:ea typeface="隶书" panose="02010509060101010101" pitchFamily="49" charset="-122"/>
              </a:rPr>
              <a:t>/</a:t>
            </a:r>
            <a:r>
              <a:rPr lang="en-US" altLang="zh-CN" sz="2000">
                <a:solidFill>
                  <a:srgbClr val="800000"/>
                </a:solidFill>
                <a:ea typeface="黑体" panose="02010609060101010101" pitchFamily="49" charset="-122"/>
              </a:rPr>
              <a:t>y</a:t>
            </a:r>
            <a:r>
              <a:rPr lang="en-US" altLang="zh-CN" sz="2000">
                <a:solidFill>
                  <a:srgbClr val="800000"/>
                </a:solidFill>
                <a:latin typeface="隶书" panose="02010509060101010101" pitchFamily="49" charset="-122"/>
                <a:ea typeface="隶书" panose="02010509060101010101" pitchFamily="49" charset="-122"/>
              </a:rPr>
              <a:t>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匹配其后紧跟</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[0-9]+/".EQ."</a:t>
            </a:r>
          </a:p>
          <a:p>
            <a:pPr lvl="1"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识别输入串</a:t>
            </a:r>
            <a:r>
              <a:rPr lang="en-US" altLang="zh-CN" sz="2000">
                <a:solidFill>
                  <a:schemeClr val="tx1"/>
                </a:solidFill>
                <a:latin typeface="隶书" panose="02010509060101010101" pitchFamily="49" charset="-122"/>
                <a:ea typeface="隶书" panose="02010509060101010101" pitchFamily="49" charset="-122"/>
              </a:rPr>
              <a:t>35.EQ.I</a:t>
            </a:r>
            <a:r>
              <a:rPr lang="zh-CN" altLang="en-US" sz="2000">
                <a:solidFill>
                  <a:schemeClr val="tx1"/>
                </a:solidFill>
                <a:latin typeface="隶书" panose="02010509060101010101" pitchFamily="49" charset="-122"/>
                <a:ea typeface="隶书" panose="02010509060101010101" pitchFamily="49" charset="-122"/>
              </a:rPr>
              <a:t>中的</a:t>
            </a:r>
            <a:r>
              <a:rPr lang="en-US" altLang="zh-CN" sz="2000">
                <a:solidFill>
                  <a:schemeClr val="tx1"/>
                </a:solidFill>
                <a:latin typeface="隶书" panose="02010509060101010101" pitchFamily="49" charset="-122"/>
                <a:ea typeface="隶书" panose="02010509060101010101" pitchFamily="49" charset="-122"/>
              </a:rPr>
              <a:t>35</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ea typeface="黑体" panose="02010609060101010101" pitchFamily="49" charset="-122"/>
              </a:rPr>
              <a:t>(16)   </a:t>
            </a:r>
            <a:r>
              <a:rPr lang="en-US" altLang="zh-CN" sz="2000">
                <a:solidFill>
                  <a:srgbClr val="800000"/>
                </a:solidFill>
                <a:ea typeface="黑体" panose="02010609060101010101" pitchFamily="49" charset="-122"/>
              </a:rPr>
              <a:t>&lt;y&gt;x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匹配处于开始条件</a:t>
            </a:r>
            <a:r>
              <a:rPr lang="en-US" altLang="zh-CN" sz="2000">
                <a:solidFill>
                  <a:schemeClr val="tx1"/>
                </a:solidFill>
                <a:latin typeface="隶书" panose="02010509060101010101" pitchFamily="49" charset="-122"/>
                <a:ea typeface="隶书" panose="02010509060101010101" pitchFamily="49" charset="-122"/>
              </a:rPr>
              <a:t>&lt;y&gt;</a:t>
            </a:r>
            <a:r>
              <a:rPr lang="zh-CN" altLang="en-US" sz="2000">
                <a:solidFill>
                  <a:schemeClr val="tx1"/>
                </a:solidFill>
                <a:latin typeface="隶书" panose="02010509060101010101" pitchFamily="49" charset="-122"/>
                <a:ea typeface="隶书" panose="02010509060101010101" pitchFamily="49" charset="-122"/>
              </a:rPr>
              <a:t>时的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(17)   </a:t>
            </a:r>
            <a:r>
              <a:rPr lang="en-US" altLang="zh-CN" sz="2000">
                <a:solidFill>
                  <a:srgbClr val="800000"/>
                </a:solidFill>
                <a:ea typeface="黑体" panose="02010609060101010101" pitchFamily="49" charset="-122"/>
              </a:rPr>
              <a:t>x{m,n}</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 </a:t>
            </a:r>
            <a:r>
              <a:rPr lang="en-US" altLang="zh-CN" sz="2000">
                <a:solidFill>
                  <a:schemeClr val="tx1"/>
                </a:solidFill>
                <a:latin typeface="隶书" panose="02010509060101010101" pitchFamily="49" charset="-122"/>
                <a:ea typeface="隶书" panose="02010509060101010101" pitchFamily="49" charset="-122"/>
              </a:rPr>
              <a:t>m </a:t>
            </a:r>
            <a:r>
              <a:rPr lang="zh-CN" altLang="en-US" sz="2000">
                <a:solidFill>
                  <a:schemeClr val="tx1"/>
                </a:solidFill>
                <a:latin typeface="隶书" panose="02010509060101010101" pitchFamily="49" charset="-122"/>
                <a:ea typeface="隶书" panose="02010509060101010101" pitchFamily="49" charset="-122"/>
              </a:rPr>
              <a:t>到 </a:t>
            </a:r>
            <a:r>
              <a:rPr lang="en-US" altLang="zh-CN" sz="2000">
                <a:solidFill>
                  <a:schemeClr val="tx1"/>
                </a:solidFill>
                <a:latin typeface="隶书" panose="02010509060101010101" pitchFamily="49" charset="-122"/>
                <a:ea typeface="隶书" panose="02010509060101010101" pitchFamily="49" charset="-122"/>
              </a:rPr>
              <a:t>n </a:t>
            </a:r>
            <a:r>
              <a:rPr lang="zh-CN" altLang="en-US" sz="2000">
                <a:solidFill>
                  <a:schemeClr val="tx1"/>
                </a:solidFill>
                <a:latin typeface="隶书" panose="02010509060101010101" pitchFamily="49" charset="-122"/>
                <a:ea typeface="隶书" panose="02010509060101010101" pitchFamily="49" charset="-122"/>
              </a:rPr>
              <a:t>个 </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rgbClr val="FF0000"/>
                </a:solidFill>
                <a:ea typeface="黑体" panose="02010609060101010101" pitchFamily="49" charset="-122"/>
              </a:rPr>
              <a:t>(</a:t>
            </a:r>
            <a:r>
              <a:rPr lang="en-US" altLang="zh-CN" sz="2000">
                <a:solidFill>
                  <a:schemeClr val="tx1"/>
                </a:solidFill>
                <a:ea typeface="黑体" panose="02010609060101010101" pitchFamily="49" charset="-122"/>
              </a:rPr>
              <a:t>ab</a:t>
            </a:r>
            <a:r>
              <a:rPr lang="en-US" altLang="zh-CN" sz="2000">
                <a:solidFill>
                  <a:srgbClr val="FF0000"/>
                </a:solidFill>
                <a:ea typeface="黑体" panose="02010609060101010101" pitchFamily="49" charset="-122"/>
              </a:rPr>
              <a:t>)</a:t>
            </a:r>
            <a:r>
              <a:rPr lang="en-US" altLang="zh-CN" sz="2000">
                <a:solidFill>
                  <a:schemeClr val="tx1"/>
                </a:solidFill>
                <a:ea typeface="黑体" panose="02010609060101010101" pitchFamily="49" charset="-122"/>
              </a:rPr>
              <a:t>{3</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5}</a:t>
            </a:r>
            <a:r>
              <a:rPr lang="zh-CN" altLang="en-US" sz="2000">
                <a:solidFill>
                  <a:schemeClr val="tx1"/>
                </a:solidFill>
                <a:latin typeface="隶书" panose="02010509060101010101" pitchFamily="49" charset="-122"/>
                <a:ea typeface="隶书" panose="02010509060101010101" pitchFamily="49" charset="-122"/>
              </a:rPr>
              <a:t>识别：</a:t>
            </a:r>
            <a:br>
              <a:rPr lang="zh-CN" altLang="en-US" sz="2000">
                <a:solidFill>
                  <a:schemeClr val="tx1"/>
                </a:solidFill>
                <a:latin typeface="隶书" panose="02010509060101010101" pitchFamily="49" charset="-122"/>
                <a:ea typeface="隶书" panose="02010509060101010101" pitchFamily="49" charset="-122"/>
              </a:rPr>
            </a:br>
            <a:r>
              <a:rPr lang="zh-CN" altLang="en-US" sz="2000">
                <a:solidFill>
                  <a:schemeClr val="tx1"/>
                </a:solidFill>
                <a:latin typeface="隶书" panose="02010509060101010101" pitchFamily="49" charset="-122"/>
                <a:ea typeface="隶书" panose="02010509060101010101" pitchFamily="49" charset="-122"/>
              </a:rPr>
              <a:t>                </a:t>
            </a:r>
            <a:r>
              <a:rPr lang="en-US" altLang="zh-CN" sz="2000">
                <a:solidFill>
                  <a:schemeClr val="tx1"/>
                </a:solidFill>
                <a:ea typeface="黑体" panose="02010609060101010101" pitchFamily="49" charset="-122"/>
              </a:rPr>
              <a:t>ababab</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abababab</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ababababab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(18)  </a:t>
            </a:r>
            <a:r>
              <a:rPr lang="en-US" altLang="zh-CN" sz="2000">
                <a:solidFill>
                  <a:srgbClr val="800000"/>
                </a:solidFill>
                <a:ea typeface="黑体" panose="02010609060101010101" pitchFamily="49" charset="-122"/>
              </a:rPr>
              <a:t>{name}</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匹配声明部分定义的</a:t>
            </a:r>
            <a:r>
              <a:rPr lang="en-US" altLang="zh-CN" sz="2000">
                <a:solidFill>
                  <a:schemeClr val="tx1"/>
                </a:solidFill>
                <a:ea typeface="黑体" panose="02010609060101010101" pitchFamily="49" charset="-122"/>
              </a:rPr>
              <a:t>name</a:t>
            </a:r>
            <a:r>
              <a:rPr lang="zh-CN" altLang="en-US" sz="2000">
                <a:solidFill>
                  <a:schemeClr val="tx1"/>
                </a:solidFill>
                <a:latin typeface="隶书" panose="02010509060101010101" pitchFamily="49" charset="-122"/>
                <a:ea typeface="隶书" panose="02010509060101010101" pitchFamily="49" charset="-122"/>
              </a:rPr>
              <a:t>所表示的正规式</a:t>
            </a:r>
          </a:p>
        </p:txBody>
      </p:sp>
      <p:sp>
        <p:nvSpPr>
          <p:cNvPr id="12462" name="Rectangle 174">
            <a:extLst>
              <a:ext uri="{FF2B5EF4-FFF2-40B4-BE49-F238E27FC236}">
                <a16:creationId xmlns:a16="http://schemas.microsoft.com/office/drawing/2014/main" id="{1B9DD29A-482C-4181-8C55-C687BC4A9330}"/>
              </a:ext>
            </a:extLst>
          </p:cNvPr>
          <p:cNvSpPr>
            <a:spLocks noChangeArrowheads="1"/>
          </p:cNvSpPr>
          <p:nvPr/>
        </p:nvSpPr>
        <p:spPr bwMode="auto">
          <a:xfrm>
            <a:off x="381000" y="4364038"/>
            <a:ext cx="8153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扩充：</a:t>
            </a:r>
            <a:r>
              <a:rPr lang="en-US" altLang="zh-CN">
                <a:solidFill>
                  <a:schemeClr val="tx1"/>
                </a:solidFill>
                <a:latin typeface="隶书" panose="02010509060101010101" pitchFamily="49" charset="-122"/>
                <a:ea typeface="隶书" panose="02010509060101010101" pitchFamily="49" charset="-122"/>
              </a:rPr>
              <a:t>&lt;1&gt; </a:t>
            </a:r>
            <a:r>
              <a:rPr lang="zh-CN" altLang="en-US">
                <a:solidFill>
                  <a:schemeClr val="tx1"/>
                </a:solidFill>
                <a:latin typeface="隶书" panose="02010509060101010101" pitchFamily="49" charset="-122"/>
                <a:ea typeface="隶书" panose="02010509060101010101" pitchFamily="49" charset="-122"/>
              </a:rPr>
              <a:t>特殊字符处理： </a:t>
            </a:r>
            <a:r>
              <a:rPr lang="en-US" altLang="zh-CN">
                <a:solidFill>
                  <a:schemeClr val="tx1"/>
                </a:solidFill>
                <a:latin typeface="隶书" panose="02010509060101010101" pitchFamily="49" charset="-122"/>
                <a:ea typeface="隶书" panose="02010509060101010101" pitchFamily="49" charset="-122"/>
                <a:hlinkClick r:id="rId3" action="ppaction://hlinksldjump"/>
              </a:rPr>
              <a:t>(3)</a:t>
            </a:r>
            <a:r>
              <a:rPr lang="zh-CN" altLang="en-US">
                <a:solidFill>
                  <a:schemeClr val="tx1"/>
                </a:solidFill>
                <a:latin typeface="隶书" panose="02010509060101010101" pitchFamily="49" charset="-122"/>
                <a:ea typeface="隶书" panose="02010509060101010101" pitchFamily="49" charset="-122"/>
                <a:hlinkClick r:id="rId3" action="ppaction://hlinksldjump"/>
              </a:rPr>
              <a:t>、 </a:t>
            </a:r>
            <a:r>
              <a:rPr lang="en-US" altLang="zh-CN">
                <a:solidFill>
                  <a:schemeClr val="tx1"/>
                </a:solidFill>
                <a:latin typeface="隶书" panose="02010509060101010101" pitchFamily="49" charset="-122"/>
                <a:ea typeface="隶书" panose="02010509060101010101" pitchFamily="49" charset="-122"/>
                <a:hlinkClick r:id="rId3" action="ppaction://hlinksldjump"/>
              </a:rPr>
              <a:t>(7)</a:t>
            </a:r>
            <a:endParaRPr lang="en-US" altLang="zh-CN">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en-US" altLang="zh-CN">
                <a:solidFill>
                  <a:schemeClr val="tx1"/>
                </a:solidFill>
                <a:latin typeface="隶书" panose="02010509060101010101" pitchFamily="49" charset="-122"/>
                <a:ea typeface="隶书" panose="02010509060101010101" pitchFamily="49" charset="-122"/>
              </a:rPr>
              <a:t>      &lt;2&gt; </a:t>
            </a:r>
            <a:r>
              <a:rPr lang="zh-CN" altLang="en-US">
                <a:solidFill>
                  <a:schemeClr val="tx1"/>
                </a:solidFill>
                <a:latin typeface="隶书" panose="02010509060101010101" pitchFamily="49" charset="-122"/>
                <a:ea typeface="隶书" panose="02010509060101010101" pitchFamily="49" charset="-122"/>
              </a:rPr>
              <a:t>考虑上下文：   </a:t>
            </a:r>
            <a:r>
              <a:rPr lang="en-US" altLang="zh-CN">
                <a:solidFill>
                  <a:schemeClr val="tx1"/>
                </a:solidFill>
                <a:latin typeface="隶书" panose="02010509060101010101" pitchFamily="49" charset="-122"/>
                <a:ea typeface="隶书" panose="02010509060101010101" pitchFamily="49" charset="-122"/>
              </a:rPr>
              <a:t>(13)</a:t>
            </a:r>
            <a:r>
              <a:rPr lang="zh-CN" altLang="en-US">
                <a:solidFill>
                  <a:schemeClr val="tx1"/>
                </a:solidFill>
                <a:latin typeface="隶书" panose="02010509060101010101" pitchFamily="49" charset="-122"/>
                <a:ea typeface="隶书" panose="02010509060101010101" pitchFamily="49" charset="-122"/>
              </a:rPr>
              <a:t>到</a:t>
            </a:r>
            <a:r>
              <a:rPr lang="en-US" altLang="zh-CN">
                <a:solidFill>
                  <a:schemeClr val="tx1"/>
                </a:solidFill>
                <a:latin typeface="隶书" panose="02010509060101010101" pitchFamily="49" charset="-122"/>
                <a:ea typeface="隶书" panose="02010509060101010101" pitchFamily="49" charset="-122"/>
              </a:rPr>
              <a:t>(16)</a:t>
            </a:r>
          </a:p>
          <a:p>
            <a:pPr eaLnBrk="1" hangingPunct="1">
              <a:lnSpc>
                <a:spcPct val="110000"/>
              </a:lnSpc>
            </a:pPr>
            <a:r>
              <a:rPr lang="en-US" altLang="zh-CN">
                <a:solidFill>
                  <a:schemeClr val="tx1"/>
                </a:solidFill>
                <a:latin typeface="隶书" panose="02010509060101010101" pitchFamily="49" charset="-122"/>
                <a:ea typeface="隶书" panose="02010509060101010101" pitchFamily="49" charset="-122"/>
              </a:rPr>
              <a:t>      &lt;3&gt; </a:t>
            </a:r>
            <a:r>
              <a:rPr lang="zh-CN" altLang="en-US">
                <a:solidFill>
                  <a:schemeClr val="tx1"/>
                </a:solidFill>
                <a:latin typeface="隶书" panose="02010509060101010101" pitchFamily="49" charset="-122"/>
                <a:ea typeface="隶书" panose="02010509060101010101" pitchFamily="49" charset="-122"/>
              </a:rPr>
              <a:t>限制重复次数： </a:t>
            </a:r>
            <a:r>
              <a:rPr lang="en-US" altLang="zh-CN">
                <a:solidFill>
                  <a:schemeClr val="tx1"/>
                </a:solidFill>
                <a:latin typeface="隶书" panose="02010509060101010101" pitchFamily="49" charset="-122"/>
                <a:ea typeface="隶书" panose="02010509060101010101" pitchFamily="49" charset="-122"/>
              </a:rPr>
              <a:t>(17)</a:t>
            </a:r>
          </a:p>
        </p:txBody>
      </p:sp>
      <p:sp>
        <p:nvSpPr>
          <p:cNvPr id="9" name="矩形 8">
            <a:extLst>
              <a:ext uri="{FF2B5EF4-FFF2-40B4-BE49-F238E27FC236}">
                <a16:creationId xmlns:a16="http://schemas.microsoft.com/office/drawing/2014/main" id="{999B80D9-BE18-4648-993A-C415E6E788DD}"/>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2458">
                                            <p:txEl>
                                              <p:pRg st="2" end="2"/>
                                            </p:txEl>
                                          </p:spTgt>
                                        </p:tgtEl>
                                        <p:attrNameLst>
                                          <p:attrName>style.visibility</p:attrName>
                                        </p:attrNameLst>
                                      </p:cBhvr>
                                      <p:to>
                                        <p:strVal val="visible"/>
                                      </p:to>
                                    </p:set>
                                    <p:animEffect transition="in" filter="barn(outVertical)">
                                      <p:cBhvr>
                                        <p:cTn id="7" dur="500"/>
                                        <p:tgtEl>
                                          <p:spTgt spid="1245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12458">
                                            <p:txEl>
                                              <p:pRg st="3" end="3"/>
                                            </p:txEl>
                                          </p:spTgt>
                                        </p:tgtEl>
                                        <p:attrNameLst>
                                          <p:attrName>style.visibility</p:attrName>
                                        </p:attrNameLst>
                                      </p:cBhvr>
                                      <p:to>
                                        <p:strVal val="visible"/>
                                      </p:to>
                                    </p:set>
                                    <p:animEffect transition="in" filter="barn(outVertical)">
                                      <p:cBhvr>
                                        <p:cTn id="12" dur="500"/>
                                        <p:tgtEl>
                                          <p:spTgt spid="1245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2458">
                                            <p:txEl>
                                              <p:pRg st="4" end="4"/>
                                            </p:txEl>
                                          </p:spTgt>
                                        </p:tgtEl>
                                        <p:attrNameLst>
                                          <p:attrName>style.visibility</p:attrName>
                                        </p:attrNameLst>
                                      </p:cBhvr>
                                      <p:to>
                                        <p:strVal val="visible"/>
                                      </p:to>
                                    </p:set>
                                    <p:animEffect transition="in" filter="barn(outVertical)">
                                      <p:cBhvr>
                                        <p:cTn id="17" dur="500"/>
                                        <p:tgtEl>
                                          <p:spTgt spid="12458">
                                            <p:txEl>
                                              <p:pRg st="4" end="4"/>
                                            </p:txEl>
                                          </p:spTgt>
                                        </p:tgtEl>
                                      </p:cBhvr>
                                    </p:animEffect>
                                  </p:childTnLst>
                                </p:cTn>
                              </p:par>
                              <p:par>
                                <p:cTn id="18" presetID="16" presetClass="entr" presetSubtype="37" fill="hold" nodeType="withEffect">
                                  <p:stCondLst>
                                    <p:cond delay="0"/>
                                  </p:stCondLst>
                                  <p:childTnLst>
                                    <p:set>
                                      <p:cBhvr>
                                        <p:cTn id="19" dur="1" fill="hold">
                                          <p:stCondLst>
                                            <p:cond delay="0"/>
                                          </p:stCondLst>
                                        </p:cTn>
                                        <p:tgtEl>
                                          <p:spTgt spid="12458">
                                            <p:txEl>
                                              <p:pRg st="5" end="5"/>
                                            </p:txEl>
                                          </p:spTgt>
                                        </p:tgtEl>
                                        <p:attrNameLst>
                                          <p:attrName>style.visibility</p:attrName>
                                        </p:attrNameLst>
                                      </p:cBhvr>
                                      <p:to>
                                        <p:strVal val="visible"/>
                                      </p:to>
                                    </p:set>
                                    <p:animEffect transition="in" filter="barn(outVertical)">
                                      <p:cBhvr>
                                        <p:cTn id="20" dur="500"/>
                                        <p:tgtEl>
                                          <p:spTgt spid="12458">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nodeType="clickEffect">
                                  <p:stCondLst>
                                    <p:cond delay="0"/>
                                  </p:stCondLst>
                                  <p:childTnLst>
                                    <p:set>
                                      <p:cBhvr>
                                        <p:cTn id="24" dur="1" fill="hold">
                                          <p:stCondLst>
                                            <p:cond delay="0"/>
                                          </p:stCondLst>
                                        </p:cTn>
                                        <p:tgtEl>
                                          <p:spTgt spid="12458">
                                            <p:txEl>
                                              <p:pRg st="6" end="6"/>
                                            </p:txEl>
                                          </p:spTgt>
                                        </p:tgtEl>
                                        <p:attrNameLst>
                                          <p:attrName>style.visibility</p:attrName>
                                        </p:attrNameLst>
                                      </p:cBhvr>
                                      <p:to>
                                        <p:strVal val="visible"/>
                                      </p:to>
                                    </p:set>
                                    <p:animEffect transition="in" filter="barn(outVertical)">
                                      <p:cBhvr>
                                        <p:cTn id="25" dur="500"/>
                                        <p:tgtEl>
                                          <p:spTgt spid="12458">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37" fill="hold" nodeType="clickEffect">
                                  <p:stCondLst>
                                    <p:cond delay="0"/>
                                  </p:stCondLst>
                                  <p:childTnLst>
                                    <p:set>
                                      <p:cBhvr>
                                        <p:cTn id="29" dur="1" fill="hold">
                                          <p:stCondLst>
                                            <p:cond delay="0"/>
                                          </p:stCondLst>
                                        </p:cTn>
                                        <p:tgtEl>
                                          <p:spTgt spid="12458">
                                            <p:txEl>
                                              <p:pRg st="7" end="7"/>
                                            </p:txEl>
                                          </p:spTgt>
                                        </p:tgtEl>
                                        <p:attrNameLst>
                                          <p:attrName>style.visibility</p:attrName>
                                        </p:attrNameLst>
                                      </p:cBhvr>
                                      <p:to>
                                        <p:strVal val="visible"/>
                                      </p:to>
                                    </p:set>
                                    <p:animEffect transition="in" filter="barn(outVertical)">
                                      <p:cBhvr>
                                        <p:cTn id="30" dur="500"/>
                                        <p:tgtEl>
                                          <p:spTgt spid="12458">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nodeType="clickEffect">
                                  <p:stCondLst>
                                    <p:cond delay="0"/>
                                  </p:stCondLst>
                                  <p:childTnLst>
                                    <p:set>
                                      <p:cBhvr>
                                        <p:cTn id="34" dur="1" fill="hold">
                                          <p:stCondLst>
                                            <p:cond delay="0"/>
                                          </p:stCondLst>
                                        </p:cTn>
                                        <p:tgtEl>
                                          <p:spTgt spid="12458">
                                            <p:txEl>
                                              <p:pRg st="8" end="8"/>
                                            </p:txEl>
                                          </p:spTgt>
                                        </p:tgtEl>
                                        <p:attrNameLst>
                                          <p:attrName>style.visibility</p:attrName>
                                        </p:attrNameLst>
                                      </p:cBhvr>
                                      <p:to>
                                        <p:strVal val="visible"/>
                                      </p:to>
                                    </p:set>
                                    <p:animEffect transition="in" filter="barn(outVertical)">
                                      <p:cBhvr>
                                        <p:cTn id="35" dur="500"/>
                                        <p:tgtEl>
                                          <p:spTgt spid="12458">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37" fill="hold" nodeType="clickEffect">
                                  <p:stCondLst>
                                    <p:cond delay="0"/>
                                  </p:stCondLst>
                                  <p:childTnLst>
                                    <p:set>
                                      <p:cBhvr>
                                        <p:cTn id="39" dur="1" fill="hold">
                                          <p:stCondLst>
                                            <p:cond delay="0"/>
                                          </p:stCondLst>
                                        </p:cTn>
                                        <p:tgtEl>
                                          <p:spTgt spid="12462">
                                            <p:txEl>
                                              <p:pRg st="0" end="0"/>
                                            </p:txEl>
                                          </p:spTgt>
                                        </p:tgtEl>
                                        <p:attrNameLst>
                                          <p:attrName>style.visibility</p:attrName>
                                        </p:attrNameLst>
                                      </p:cBhvr>
                                      <p:to>
                                        <p:strVal val="visible"/>
                                      </p:to>
                                    </p:set>
                                    <p:animEffect transition="in" filter="barn(outVertical)">
                                      <p:cBhvr>
                                        <p:cTn id="40" dur="500"/>
                                        <p:tgtEl>
                                          <p:spTgt spid="12462">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nodeType="clickEffect">
                                  <p:stCondLst>
                                    <p:cond delay="0"/>
                                  </p:stCondLst>
                                  <p:childTnLst>
                                    <p:set>
                                      <p:cBhvr>
                                        <p:cTn id="44" dur="1" fill="hold">
                                          <p:stCondLst>
                                            <p:cond delay="0"/>
                                          </p:stCondLst>
                                        </p:cTn>
                                        <p:tgtEl>
                                          <p:spTgt spid="12462">
                                            <p:txEl>
                                              <p:pRg st="1" end="1"/>
                                            </p:txEl>
                                          </p:spTgt>
                                        </p:tgtEl>
                                        <p:attrNameLst>
                                          <p:attrName>style.visibility</p:attrName>
                                        </p:attrNameLst>
                                      </p:cBhvr>
                                      <p:to>
                                        <p:strVal val="visible"/>
                                      </p:to>
                                    </p:set>
                                    <p:animEffect transition="in" filter="barn(outVertical)">
                                      <p:cBhvr>
                                        <p:cTn id="45" dur="500"/>
                                        <p:tgtEl>
                                          <p:spTgt spid="12462">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37" fill="hold" nodeType="clickEffect">
                                  <p:stCondLst>
                                    <p:cond delay="0"/>
                                  </p:stCondLst>
                                  <p:childTnLst>
                                    <p:set>
                                      <p:cBhvr>
                                        <p:cTn id="49" dur="1" fill="hold">
                                          <p:stCondLst>
                                            <p:cond delay="0"/>
                                          </p:stCondLst>
                                        </p:cTn>
                                        <p:tgtEl>
                                          <p:spTgt spid="12462">
                                            <p:txEl>
                                              <p:pRg st="2" end="2"/>
                                            </p:txEl>
                                          </p:spTgt>
                                        </p:tgtEl>
                                        <p:attrNameLst>
                                          <p:attrName>style.visibility</p:attrName>
                                        </p:attrNameLst>
                                      </p:cBhvr>
                                      <p:to>
                                        <p:strVal val="visible"/>
                                      </p:to>
                                    </p:set>
                                    <p:animEffect transition="in" filter="barn(outVertical)">
                                      <p:cBhvr>
                                        <p:cTn id="50" dur="500"/>
                                        <p:tgtEl>
                                          <p:spTgt spid="124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1C03F951-F445-46A4-BE66-50FFC17DB739}"/>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B398245-700D-4947-B38F-35BFDB111E53}" type="slidenum">
              <a:rPr lang="en-US" altLang="zh-CN" b="0">
                <a:solidFill>
                  <a:srgbClr val="000000"/>
                </a:solidFill>
                <a:latin typeface="Verdana" panose="020B0604030504040204" pitchFamily="34" charset="0"/>
              </a:rPr>
              <a:pPr algn="l"/>
              <a:t>29</a:t>
            </a:fld>
            <a:endParaRPr lang="en-US" altLang="zh-CN" b="0">
              <a:solidFill>
                <a:srgbClr val="000000"/>
              </a:solidFill>
              <a:latin typeface="Verdana" panose="020B0604030504040204" pitchFamily="34" charset="0"/>
            </a:endParaRPr>
          </a:p>
        </p:txBody>
      </p:sp>
      <p:sp>
        <p:nvSpPr>
          <p:cNvPr id="58371" name="Rectangle 5">
            <a:extLst>
              <a:ext uri="{FF2B5EF4-FFF2-40B4-BE49-F238E27FC236}">
                <a16:creationId xmlns:a16="http://schemas.microsoft.com/office/drawing/2014/main" id="{1F4142DC-B114-46C6-99F7-B4CF61DA78FD}"/>
              </a:ext>
            </a:extLst>
          </p:cNvPr>
          <p:cNvSpPr>
            <a:spLocks noChangeArrowheads="1"/>
          </p:cNvSpPr>
          <p:nvPr/>
        </p:nvSpPr>
        <p:spPr bwMode="auto">
          <a:xfrm>
            <a:off x="107950" y="817563"/>
            <a:ext cx="864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ea typeface="黑体" panose="02010609060101010101" pitchFamily="49" charset="-122"/>
              </a:rPr>
              <a:t>例</a:t>
            </a:r>
            <a:r>
              <a:rPr lang="en-US" altLang="zh-CN">
                <a:solidFill>
                  <a:schemeClr val="tx1"/>
                </a:solidFill>
                <a:ea typeface="黑体" panose="02010609060101010101" pitchFamily="49" charset="-122"/>
              </a:rPr>
              <a:t>3</a:t>
            </a:r>
            <a:r>
              <a:rPr lang="en-US" altLang="zh-CN">
                <a:solidFill>
                  <a:schemeClr val="tx1"/>
                </a:solidFill>
                <a:latin typeface="隶书" panose="02010509060101010101" pitchFamily="49" charset="-122"/>
                <a:ea typeface="隶书" panose="02010509060101010101" pitchFamily="49" charset="-122"/>
              </a:rPr>
              <a:t> </a:t>
            </a:r>
            <a:r>
              <a:rPr lang="en-US" altLang="zh-CN">
                <a:solidFill>
                  <a:schemeClr val="tx1"/>
                </a:solidFill>
                <a:ea typeface="黑体" panose="02010609060101010101" pitchFamily="49" charset="-122"/>
              </a:rPr>
              <a:t>LEX </a:t>
            </a:r>
            <a:r>
              <a:rPr lang="zh-CN" altLang="en-US">
                <a:solidFill>
                  <a:schemeClr val="tx1"/>
                </a:solidFill>
                <a:latin typeface="隶书" panose="02010509060101010101" pitchFamily="49" charset="-122"/>
                <a:ea typeface="隶书" panose="02010509060101010101" pitchFamily="49" charset="-122"/>
              </a:rPr>
              <a:t>正规式实例 与 它们所识别的输入序列 </a:t>
            </a:r>
            <a:r>
              <a:rPr lang="en-US" altLang="zh-CN">
                <a:solidFill>
                  <a:schemeClr val="tx1"/>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教材</a:t>
            </a:r>
            <a:r>
              <a:rPr lang="en-US" altLang="zh-CN">
                <a:solidFill>
                  <a:schemeClr val="tx1"/>
                </a:solidFill>
                <a:latin typeface="隶书" panose="02010509060101010101" pitchFamily="49" charset="-122"/>
                <a:ea typeface="隶书" panose="02010509060101010101" pitchFamily="49" charset="-122"/>
              </a:rPr>
              <a:t>P102)</a:t>
            </a:r>
          </a:p>
        </p:txBody>
      </p:sp>
      <p:sp>
        <p:nvSpPr>
          <p:cNvPr id="13318" name="Rectangle 6">
            <a:extLst>
              <a:ext uri="{FF2B5EF4-FFF2-40B4-BE49-F238E27FC236}">
                <a16:creationId xmlns:a16="http://schemas.microsoft.com/office/drawing/2014/main" id="{B29ED45E-E3DD-4919-89AA-3A5F5B087F9F}"/>
              </a:ext>
            </a:extLst>
          </p:cNvPr>
          <p:cNvSpPr>
            <a:spLocks noChangeArrowheads="1"/>
          </p:cNvSpPr>
          <p:nvPr/>
        </p:nvSpPr>
        <p:spPr bwMode="auto">
          <a:xfrm>
            <a:off x="458788" y="1560513"/>
            <a:ext cx="8763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rgbClr val="800000"/>
                </a:solidFill>
                <a:ea typeface="黑体" panose="02010609060101010101" pitchFamily="49" charset="-122"/>
              </a:rPr>
              <a:t>LEX</a:t>
            </a:r>
            <a:r>
              <a:rPr lang="zh-CN" altLang="en-US">
                <a:solidFill>
                  <a:srgbClr val="800000"/>
                </a:solidFill>
                <a:latin typeface="隶书" panose="02010509060101010101" pitchFamily="49" charset="-122"/>
                <a:ea typeface="隶书" panose="02010509060101010101" pitchFamily="49" charset="-122"/>
              </a:rPr>
              <a:t>正规式	被识别的输入序列</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abc\t	</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a|b|c|d|e|f|g</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[abcdefg]</a:t>
            </a:r>
          </a:p>
          <a:p>
            <a:pPr eaLnBrk="1" hangingPunct="1"/>
            <a:r>
              <a:rPr lang="en-US" altLang="zh-CN">
                <a:solidFill>
                  <a:schemeClr val="tx1"/>
                </a:solidFill>
                <a:ea typeface="黑体" panose="02010609060101010101" pitchFamily="49" charset="-122"/>
              </a:rPr>
              <a:t>[a-g]</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^#define</a:t>
            </a:r>
          </a:p>
          <a:p>
            <a:pPr eaLnBrk="1" hangingPunct="1"/>
            <a:r>
              <a:rPr lang="en-US" altLang="zh-CN">
                <a:solidFill>
                  <a:schemeClr val="tx1"/>
                </a:solidFill>
                <a:ea typeface="黑体" panose="02010609060101010101" pitchFamily="49" charset="-122"/>
              </a:rPr>
              <a:t>abc$</a:t>
            </a:r>
            <a:r>
              <a:rPr lang="en-US" altLang="zh-CN">
                <a:solidFill>
                  <a:schemeClr val="tx1"/>
                </a:solidFill>
                <a:latin typeface="隶书" panose="02010509060101010101" pitchFamily="49" charset="-122"/>
                <a:ea typeface="隶书" panose="02010509060101010101" pitchFamily="49" charset="-122"/>
              </a:rPr>
              <a:t>	</a:t>
            </a:r>
            <a:endParaRPr lang="en-US" altLang="zh-CN">
              <a:solidFill>
                <a:schemeClr val="tx1"/>
              </a:solidFill>
              <a:ea typeface="黑体" panose="02010609060101010101" pitchFamily="49" charset="-122"/>
            </a:endParaRPr>
          </a:p>
          <a:p>
            <a:pPr eaLnBrk="1" hangingPunct="1"/>
            <a:r>
              <a:rPr lang="en-US" altLang="zh-CN">
                <a:solidFill>
                  <a:schemeClr val="tx1"/>
                </a:solidFill>
                <a:ea typeface="黑体" panose="02010609060101010101" pitchFamily="49" charset="-122"/>
              </a:rPr>
              <a:t>abc\n	</a:t>
            </a:r>
          </a:p>
        </p:txBody>
      </p:sp>
      <p:sp>
        <p:nvSpPr>
          <p:cNvPr id="13322" name="Rectangle 10">
            <a:extLst>
              <a:ext uri="{FF2B5EF4-FFF2-40B4-BE49-F238E27FC236}">
                <a16:creationId xmlns:a16="http://schemas.microsoft.com/office/drawing/2014/main" id="{716B1729-CBF0-4437-9DA6-7108797DABC7}"/>
              </a:ext>
            </a:extLst>
          </p:cNvPr>
          <p:cNvSpPr>
            <a:spLocks noChangeArrowheads="1"/>
          </p:cNvSpPr>
          <p:nvPr/>
        </p:nvSpPr>
        <p:spPr bwMode="auto">
          <a:xfrm>
            <a:off x="2287588" y="1817688"/>
            <a:ext cx="69278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...c</a:t>
            </a:r>
            <a:r>
              <a:rPr lang="en-US" altLang="zh-CN" dirty="0">
                <a:solidFill>
                  <a:schemeClr val="bg1">
                    <a:lumMod val="85000"/>
                  </a:schemeClr>
                </a:solidFill>
                <a:latin typeface="隶书" panose="02010509060101010101" pitchFamily="49" charset="-122"/>
                <a:ea typeface="隶书" panose="020105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至少一个</a:t>
            </a:r>
            <a:r>
              <a:rPr lang="en-US" altLang="zh-CN" dirty="0">
                <a:solidFill>
                  <a:schemeClr val="bg1">
                    <a:lumMod val="85000"/>
                  </a:schemeClr>
                </a:solidFill>
                <a:latin typeface="隶书" panose="02010509060101010101" pitchFamily="49" charset="-122"/>
                <a:ea typeface="隶书" panose="02010509060101010101" pitchFamily="49" charset="-122"/>
              </a:rPr>
              <a:t>c)</a:t>
            </a:r>
            <a:r>
              <a:rPr lang="zh-CN" altLang="en-US" dirty="0">
                <a:solidFill>
                  <a:schemeClr val="bg1">
                    <a:lumMod val="85000"/>
                  </a:schemeClr>
                </a:solidFill>
                <a:latin typeface="隶书" panose="02010509060101010101" pitchFamily="49" charset="-122"/>
                <a:ea typeface="隶书" panose="02010509060101010101" pitchFamily="49" charset="-122"/>
              </a:rPr>
              <a:t>，</a:t>
            </a:r>
            <a:r>
              <a:rPr lang="en-US" altLang="zh-CN" dirty="0">
                <a:solidFill>
                  <a:schemeClr val="bg1">
                    <a:lumMod val="85000"/>
                  </a:schemeClr>
                </a:solidFill>
                <a:latin typeface="黑体" panose="02010609060101010101" pitchFamily="49" charset="-122"/>
                <a:ea typeface="黑体" panose="020106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是</a:t>
            </a:r>
            <a:r>
              <a:rPr lang="en-US" altLang="zh-CN" dirty="0">
                <a:solidFill>
                  <a:schemeClr val="bg1">
                    <a:lumMod val="85000"/>
                  </a:schemeClr>
                </a:solidFill>
                <a:latin typeface="黑体" panose="02010609060101010101" pitchFamily="49" charset="-122"/>
                <a:ea typeface="黑体" panose="02010609060101010101" pitchFamily="49" charset="-122"/>
              </a:rPr>
              <a:t>LEX</a:t>
            </a:r>
            <a:r>
              <a:rPr lang="zh-CN" altLang="en-US" dirty="0">
                <a:solidFill>
                  <a:schemeClr val="bg1">
                    <a:lumMod val="85000"/>
                  </a:schemeClr>
                </a:solidFill>
                <a:latin typeface="隶书" panose="02010509060101010101" pitchFamily="49" charset="-122"/>
                <a:ea typeface="隶书" panose="02010509060101010101" pitchFamily="49" charset="-122"/>
              </a:rPr>
              <a:t>正规式的运算符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zh-CN" altLang="en-US" dirty="0">
                <a:solidFill>
                  <a:schemeClr val="bg1">
                    <a:lumMod val="85000"/>
                  </a:schemeClr>
                </a:solidFill>
                <a:latin typeface="隶书" panose="02010509060101010101" pitchFamily="49" charset="-122"/>
                <a:ea typeface="隶书" panose="02010509060101010101" pitchFamily="49" charset="-122"/>
              </a:rPr>
              <a:t>后跟一个制表符</a:t>
            </a:r>
            <a:endParaRPr lang="zh-CN" altLang="en-US" dirty="0">
              <a:solidFill>
                <a:schemeClr val="bg1">
                  <a:lumMod val="85000"/>
                </a:schemeClr>
              </a:solidFill>
              <a:latin typeface="黑体" panose="02010609060101010101" pitchFamily="49" charset="-122"/>
              <a:ea typeface="黑体" panose="02010609060101010101" pitchFamily="49" charset="-122"/>
            </a:endParaRPr>
          </a:p>
        </p:txBody>
      </p:sp>
      <p:sp>
        <p:nvSpPr>
          <p:cNvPr id="13323" name="Rectangle 11">
            <a:extLst>
              <a:ext uri="{FF2B5EF4-FFF2-40B4-BE49-F238E27FC236}">
                <a16:creationId xmlns:a16="http://schemas.microsoft.com/office/drawing/2014/main" id="{8D332494-B1CF-4E94-88E3-B0C4D6AC3A3E}"/>
              </a:ext>
            </a:extLst>
          </p:cNvPr>
          <p:cNvSpPr>
            <a:spLocks noChangeArrowheads="1"/>
          </p:cNvSpPr>
          <p:nvPr/>
        </p:nvSpPr>
        <p:spPr bwMode="auto">
          <a:xfrm>
            <a:off x="2281238" y="3213100"/>
            <a:ext cx="5992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 </a:t>
            </a:r>
            <a:r>
              <a:rPr lang="zh-CN" altLang="en-US" dirty="0">
                <a:solidFill>
                  <a:schemeClr val="bg1">
                    <a:lumMod val="85000"/>
                  </a:schemeClr>
                </a:solidFill>
                <a:latin typeface="隶书" panose="02010509060101010101" pitchFamily="49" charset="-122"/>
                <a:ea typeface="隶书" panose="02010509060101010101" pitchFamily="49" charset="-122"/>
              </a:rPr>
              <a:t>或 </a:t>
            </a:r>
            <a:r>
              <a:rPr lang="en-US" altLang="zh-CN" dirty="0">
                <a:solidFill>
                  <a:schemeClr val="bg1">
                    <a:lumMod val="85000"/>
                  </a:schemeClr>
                </a:solidFill>
                <a:latin typeface="黑体" panose="02010609060101010101" pitchFamily="49" charset="-122"/>
                <a:ea typeface="黑体" panose="02010609060101010101" pitchFamily="49" charset="-122"/>
              </a:rPr>
              <a:t>ac</a:t>
            </a:r>
          </a:p>
          <a:p>
            <a:pPr eaLnBrk="1" hangingPunct="1">
              <a:defRPr/>
            </a:pPr>
            <a:r>
              <a:rPr lang="en-US" altLang="zh-CN" dirty="0">
                <a:solidFill>
                  <a:schemeClr val="bg1">
                    <a:lumMod val="85000"/>
                  </a:schemeClr>
                </a:solidFill>
                <a:latin typeface="黑体" panose="02010609060101010101" pitchFamily="49" charset="-122"/>
                <a:ea typeface="黑体" panose="02010609060101010101" pitchFamily="49" charset="-122"/>
              </a:rPr>
              <a:t>c </a:t>
            </a:r>
            <a:r>
              <a:rPr lang="zh-CN" altLang="en-US" dirty="0">
                <a:solidFill>
                  <a:schemeClr val="bg1">
                    <a:lumMod val="85000"/>
                  </a:schemeClr>
                </a:solidFill>
                <a:latin typeface="隶书" panose="02010509060101010101" pitchFamily="49" charset="-122"/>
                <a:ea typeface="隶书" panose="02010509060101010101" pitchFamily="49" charset="-122"/>
              </a:rPr>
              <a:t>或 </a:t>
            </a: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行首的</a:t>
            </a:r>
            <a:r>
              <a:rPr lang="en-US" altLang="zh-CN" dirty="0">
                <a:solidFill>
                  <a:schemeClr val="bg1">
                    <a:lumMod val="85000"/>
                  </a:schemeClr>
                </a:solidFill>
                <a:latin typeface="黑体" panose="02010609060101010101" pitchFamily="49" charset="-122"/>
                <a:ea typeface="黑体" panose="02010609060101010101" pitchFamily="49" charset="-122"/>
              </a:rPr>
              <a:t>#define</a:t>
            </a: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匹配行尾的</a:t>
            </a: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匹配行尾的</a:t>
            </a: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\n</a:t>
            </a:r>
            <a:r>
              <a:rPr lang="zh-CN" altLang="en-US" dirty="0">
                <a:solidFill>
                  <a:schemeClr val="bg1">
                    <a:lumMod val="85000"/>
                  </a:schemeClr>
                </a:solidFill>
                <a:latin typeface="黑体" panose="02010609060101010101" pitchFamily="49" charset="-122"/>
                <a:ea typeface="黑体" panose="020106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比上个例子多个换行符</a:t>
            </a:r>
          </a:p>
        </p:txBody>
      </p:sp>
      <p:sp>
        <p:nvSpPr>
          <p:cNvPr id="11" name="矩形 10">
            <a:extLst>
              <a:ext uri="{FF2B5EF4-FFF2-40B4-BE49-F238E27FC236}">
                <a16:creationId xmlns:a16="http://schemas.microsoft.com/office/drawing/2014/main" id="{88B5E98A-5E70-46FA-85FE-DDCFF223F2CD}"/>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3318">
                                            <p:txEl>
                                              <p:pRg st="1" end="1"/>
                                            </p:txEl>
                                          </p:spTgt>
                                        </p:tgtEl>
                                        <p:attrNameLst>
                                          <p:attrName>style.visibility</p:attrName>
                                        </p:attrNameLst>
                                      </p:cBhvr>
                                      <p:to>
                                        <p:strVal val="visible"/>
                                      </p:to>
                                    </p:set>
                                    <p:animEffect transition="in" filter="barn(outVertical)">
                                      <p:cBhvr>
                                        <p:cTn id="7" dur="500"/>
                                        <p:tgtEl>
                                          <p:spTgt spid="1331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322">
                                            <p:txEl>
                                              <p:pRg st="0" end="0"/>
                                            </p:txEl>
                                          </p:spTgt>
                                        </p:tgtEl>
                                        <p:attrNameLst>
                                          <p:attrName>style.visibility</p:attrName>
                                        </p:attrNameLst>
                                      </p:cBhvr>
                                      <p:to>
                                        <p:strVal val="visible"/>
                                      </p:to>
                                    </p:set>
                                    <p:animEffect transition="in" filter="barn(outVertical)">
                                      <p:cBhvr>
                                        <p:cTn id="12" dur="500"/>
                                        <p:tgtEl>
                                          <p:spTgt spid="1332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318">
                                            <p:txEl>
                                              <p:pRg st="2" end="2"/>
                                            </p:txEl>
                                          </p:spTgt>
                                        </p:tgtEl>
                                        <p:attrNameLst>
                                          <p:attrName>style.visibility</p:attrName>
                                        </p:attrNameLst>
                                      </p:cBhvr>
                                      <p:to>
                                        <p:strVal val="visible"/>
                                      </p:to>
                                    </p:set>
                                    <p:animEffect transition="in" filter="barn(outVertical)">
                                      <p:cBhvr>
                                        <p:cTn id="17" dur="500"/>
                                        <p:tgtEl>
                                          <p:spTgt spid="133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3322">
                                            <p:txEl>
                                              <p:pRg st="1" end="1"/>
                                            </p:txEl>
                                          </p:spTgt>
                                        </p:tgtEl>
                                        <p:attrNameLst>
                                          <p:attrName>style.visibility</p:attrName>
                                        </p:attrNameLst>
                                      </p:cBhvr>
                                      <p:to>
                                        <p:strVal val="visible"/>
                                      </p:to>
                                    </p:set>
                                    <p:animEffect transition="in" filter="barn(outVertical)">
                                      <p:cBhvr>
                                        <p:cTn id="22" dur="500"/>
                                        <p:tgtEl>
                                          <p:spTgt spid="1332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3318">
                                            <p:txEl>
                                              <p:pRg st="3" end="3"/>
                                            </p:txEl>
                                          </p:spTgt>
                                        </p:tgtEl>
                                        <p:attrNameLst>
                                          <p:attrName>style.visibility</p:attrName>
                                        </p:attrNameLst>
                                      </p:cBhvr>
                                      <p:to>
                                        <p:strVal val="visible"/>
                                      </p:to>
                                    </p:set>
                                    <p:animEffect transition="in" filter="barn(outVertical)">
                                      <p:cBhvr>
                                        <p:cTn id="27" dur="500"/>
                                        <p:tgtEl>
                                          <p:spTgt spid="1331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3322">
                                            <p:txEl>
                                              <p:pRg st="2" end="2"/>
                                            </p:txEl>
                                          </p:spTgt>
                                        </p:tgtEl>
                                        <p:attrNameLst>
                                          <p:attrName>style.visibility</p:attrName>
                                        </p:attrNameLst>
                                      </p:cBhvr>
                                      <p:to>
                                        <p:strVal val="visible"/>
                                      </p:to>
                                    </p:set>
                                    <p:animEffect transition="in" filter="barn(outVertical)">
                                      <p:cBhvr>
                                        <p:cTn id="32" dur="500"/>
                                        <p:tgtEl>
                                          <p:spTgt spid="13322">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3318">
                                            <p:txEl>
                                              <p:pRg st="4" end="4"/>
                                            </p:txEl>
                                          </p:spTgt>
                                        </p:tgtEl>
                                        <p:attrNameLst>
                                          <p:attrName>style.visibility</p:attrName>
                                        </p:attrNameLst>
                                      </p:cBhvr>
                                      <p:to>
                                        <p:strVal val="visible"/>
                                      </p:to>
                                    </p:set>
                                    <p:animEffect transition="in" filter="barn(outVertical)">
                                      <p:cBhvr>
                                        <p:cTn id="37" dur="500"/>
                                        <p:tgtEl>
                                          <p:spTgt spid="13318">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3322">
                                            <p:txEl>
                                              <p:pRg st="3" end="3"/>
                                            </p:txEl>
                                          </p:spTgt>
                                        </p:tgtEl>
                                        <p:attrNameLst>
                                          <p:attrName>style.visibility</p:attrName>
                                        </p:attrNameLst>
                                      </p:cBhvr>
                                      <p:to>
                                        <p:strVal val="visible"/>
                                      </p:to>
                                    </p:set>
                                    <p:animEffect transition="in" filter="barn(outVertical)">
                                      <p:cBhvr>
                                        <p:cTn id="42" dur="500"/>
                                        <p:tgtEl>
                                          <p:spTgt spid="13322">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3318">
                                            <p:txEl>
                                              <p:pRg st="5" end="5"/>
                                            </p:txEl>
                                          </p:spTgt>
                                        </p:tgtEl>
                                        <p:attrNameLst>
                                          <p:attrName>style.visibility</p:attrName>
                                        </p:attrNameLst>
                                      </p:cBhvr>
                                      <p:to>
                                        <p:strVal val="visible"/>
                                      </p:to>
                                    </p:set>
                                    <p:animEffect transition="in" filter="barn(outVertical)">
                                      <p:cBhvr>
                                        <p:cTn id="47" dur="500"/>
                                        <p:tgtEl>
                                          <p:spTgt spid="13318">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3322">
                                            <p:txEl>
                                              <p:pRg st="4" end="4"/>
                                            </p:txEl>
                                          </p:spTgt>
                                        </p:tgtEl>
                                        <p:attrNameLst>
                                          <p:attrName>style.visibility</p:attrName>
                                        </p:attrNameLst>
                                      </p:cBhvr>
                                      <p:to>
                                        <p:strVal val="visible"/>
                                      </p:to>
                                    </p:set>
                                    <p:animEffect transition="in" filter="barn(outVertical)">
                                      <p:cBhvr>
                                        <p:cTn id="52" dur="500"/>
                                        <p:tgtEl>
                                          <p:spTgt spid="13322">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13318">
                                            <p:txEl>
                                              <p:pRg st="6" end="6"/>
                                            </p:txEl>
                                          </p:spTgt>
                                        </p:tgtEl>
                                        <p:attrNameLst>
                                          <p:attrName>style.visibility</p:attrName>
                                        </p:attrNameLst>
                                      </p:cBhvr>
                                      <p:to>
                                        <p:strVal val="visible"/>
                                      </p:to>
                                    </p:set>
                                    <p:animEffect transition="in" filter="barn(outVertical)">
                                      <p:cBhvr>
                                        <p:cTn id="57" dur="500"/>
                                        <p:tgtEl>
                                          <p:spTgt spid="13318">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13323">
                                            <p:txEl>
                                              <p:pRg st="0" end="0"/>
                                            </p:txEl>
                                          </p:spTgt>
                                        </p:tgtEl>
                                        <p:attrNameLst>
                                          <p:attrName>style.visibility</p:attrName>
                                        </p:attrNameLst>
                                      </p:cBhvr>
                                      <p:to>
                                        <p:strVal val="visible"/>
                                      </p:to>
                                    </p:set>
                                    <p:animEffect transition="in" filter="barn(outVertical)">
                                      <p:cBhvr>
                                        <p:cTn id="62" dur="500"/>
                                        <p:tgtEl>
                                          <p:spTgt spid="13323">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3318">
                                            <p:txEl>
                                              <p:pRg st="7" end="7"/>
                                            </p:txEl>
                                          </p:spTgt>
                                        </p:tgtEl>
                                        <p:attrNameLst>
                                          <p:attrName>style.visibility</p:attrName>
                                        </p:attrNameLst>
                                      </p:cBhvr>
                                      <p:to>
                                        <p:strVal val="visible"/>
                                      </p:to>
                                    </p:set>
                                    <p:animEffect transition="in" filter="barn(outVertical)">
                                      <p:cBhvr>
                                        <p:cTn id="67" dur="500"/>
                                        <p:tgtEl>
                                          <p:spTgt spid="13318">
                                            <p:txEl>
                                              <p:pRg st="7" end="7"/>
                                            </p:txEl>
                                          </p:spTgt>
                                        </p:tgtEl>
                                      </p:cBhvr>
                                    </p:animEffect>
                                  </p:childTnLst>
                                </p:cTn>
                              </p:par>
                              <p:par>
                                <p:cTn id="68" presetID="16" presetClass="entr" presetSubtype="37" fill="hold" grpId="0" nodeType="withEffect">
                                  <p:stCondLst>
                                    <p:cond delay="0"/>
                                  </p:stCondLst>
                                  <p:childTnLst>
                                    <p:set>
                                      <p:cBhvr>
                                        <p:cTn id="69" dur="1" fill="hold">
                                          <p:stCondLst>
                                            <p:cond delay="0"/>
                                          </p:stCondLst>
                                        </p:cTn>
                                        <p:tgtEl>
                                          <p:spTgt spid="13318">
                                            <p:txEl>
                                              <p:pRg st="8" end="8"/>
                                            </p:txEl>
                                          </p:spTgt>
                                        </p:tgtEl>
                                        <p:attrNameLst>
                                          <p:attrName>style.visibility</p:attrName>
                                        </p:attrNameLst>
                                      </p:cBhvr>
                                      <p:to>
                                        <p:strVal val="visible"/>
                                      </p:to>
                                    </p:set>
                                    <p:animEffect transition="in" filter="barn(outVertical)">
                                      <p:cBhvr>
                                        <p:cTn id="70" dur="500"/>
                                        <p:tgtEl>
                                          <p:spTgt spid="13318">
                                            <p:txEl>
                                              <p:pRg st="8" end="8"/>
                                            </p:txEl>
                                          </p:spTgt>
                                        </p:tgtEl>
                                      </p:cBhvr>
                                    </p:animEffect>
                                  </p:childTnLst>
                                </p:cTn>
                              </p:par>
                              <p:par>
                                <p:cTn id="71" presetID="16" presetClass="entr" presetSubtype="37" fill="hold" grpId="0" nodeType="withEffect">
                                  <p:stCondLst>
                                    <p:cond delay="0"/>
                                  </p:stCondLst>
                                  <p:childTnLst>
                                    <p:set>
                                      <p:cBhvr>
                                        <p:cTn id="72" dur="1" fill="hold">
                                          <p:stCondLst>
                                            <p:cond delay="0"/>
                                          </p:stCondLst>
                                        </p:cTn>
                                        <p:tgtEl>
                                          <p:spTgt spid="13323">
                                            <p:txEl>
                                              <p:pRg st="1" end="1"/>
                                            </p:txEl>
                                          </p:spTgt>
                                        </p:tgtEl>
                                        <p:attrNameLst>
                                          <p:attrName>style.visibility</p:attrName>
                                        </p:attrNameLst>
                                      </p:cBhvr>
                                      <p:to>
                                        <p:strVal val="visible"/>
                                      </p:to>
                                    </p:set>
                                    <p:animEffect transition="in" filter="barn(outVertical)">
                                      <p:cBhvr>
                                        <p:cTn id="73" dur="500"/>
                                        <p:tgtEl>
                                          <p:spTgt spid="13323">
                                            <p:txEl>
                                              <p:pRg st="1" end="1"/>
                                            </p:txEl>
                                          </p:spTgt>
                                        </p:tgtEl>
                                      </p:cBhvr>
                                    </p:animEffect>
                                  </p:childTnLst>
                                </p:cTn>
                              </p:par>
                              <p:par>
                                <p:cTn id="74" presetID="16" presetClass="entr" presetSubtype="37" fill="hold" grpId="0" nodeType="withEffect">
                                  <p:stCondLst>
                                    <p:cond delay="0"/>
                                  </p:stCondLst>
                                  <p:childTnLst>
                                    <p:set>
                                      <p:cBhvr>
                                        <p:cTn id="75" dur="1" fill="hold">
                                          <p:stCondLst>
                                            <p:cond delay="0"/>
                                          </p:stCondLst>
                                        </p:cTn>
                                        <p:tgtEl>
                                          <p:spTgt spid="13323">
                                            <p:txEl>
                                              <p:pRg st="2" end="2"/>
                                            </p:txEl>
                                          </p:spTgt>
                                        </p:tgtEl>
                                        <p:attrNameLst>
                                          <p:attrName>style.visibility</p:attrName>
                                        </p:attrNameLst>
                                      </p:cBhvr>
                                      <p:to>
                                        <p:strVal val="visible"/>
                                      </p:to>
                                    </p:set>
                                    <p:animEffect transition="in" filter="barn(outVertical)">
                                      <p:cBhvr>
                                        <p:cTn id="76" dur="500"/>
                                        <p:tgtEl>
                                          <p:spTgt spid="13323">
                                            <p:txEl>
                                              <p:pRg st="2" end="2"/>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6" presetClass="entr" presetSubtype="37" fill="hold" grpId="0" nodeType="clickEffect">
                                  <p:stCondLst>
                                    <p:cond delay="0"/>
                                  </p:stCondLst>
                                  <p:childTnLst>
                                    <p:set>
                                      <p:cBhvr>
                                        <p:cTn id="80" dur="1" fill="hold">
                                          <p:stCondLst>
                                            <p:cond delay="0"/>
                                          </p:stCondLst>
                                        </p:cTn>
                                        <p:tgtEl>
                                          <p:spTgt spid="13318">
                                            <p:txEl>
                                              <p:pRg st="9" end="9"/>
                                            </p:txEl>
                                          </p:spTgt>
                                        </p:tgtEl>
                                        <p:attrNameLst>
                                          <p:attrName>style.visibility</p:attrName>
                                        </p:attrNameLst>
                                      </p:cBhvr>
                                      <p:to>
                                        <p:strVal val="visible"/>
                                      </p:to>
                                    </p:set>
                                    <p:animEffect transition="in" filter="barn(outVertical)">
                                      <p:cBhvr>
                                        <p:cTn id="81" dur="500"/>
                                        <p:tgtEl>
                                          <p:spTgt spid="13318">
                                            <p:txEl>
                                              <p:pRg st="9" end="9"/>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6" presetClass="entr" presetSubtype="37" fill="hold" grpId="0" nodeType="clickEffect">
                                  <p:stCondLst>
                                    <p:cond delay="0"/>
                                  </p:stCondLst>
                                  <p:childTnLst>
                                    <p:set>
                                      <p:cBhvr>
                                        <p:cTn id="85" dur="1" fill="hold">
                                          <p:stCondLst>
                                            <p:cond delay="0"/>
                                          </p:stCondLst>
                                        </p:cTn>
                                        <p:tgtEl>
                                          <p:spTgt spid="13323">
                                            <p:txEl>
                                              <p:pRg st="3" end="3"/>
                                            </p:txEl>
                                          </p:spTgt>
                                        </p:tgtEl>
                                        <p:attrNameLst>
                                          <p:attrName>style.visibility</p:attrName>
                                        </p:attrNameLst>
                                      </p:cBhvr>
                                      <p:to>
                                        <p:strVal val="visible"/>
                                      </p:to>
                                    </p:set>
                                    <p:animEffect transition="in" filter="barn(outVertical)">
                                      <p:cBhvr>
                                        <p:cTn id="86" dur="500"/>
                                        <p:tgtEl>
                                          <p:spTgt spid="13323">
                                            <p:txEl>
                                              <p:pRg st="3" end="3"/>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6" presetClass="entr" presetSubtype="37" fill="hold" grpId="0" nodeType="clickEffect">
                                  <p:stCondLst>
                                    <p:cond delay="0"/>
                                  </p:stCondLst>
                                  <p:childTnLst>
                                    <p:set>
                                      <p:cBhvr>
                                        <p:cTn id="90" dur="1" fill="hold">
                                          <p:stCondLst>
                                            <p:cond delay="0"/>
                                          </p:stCondLst>
                                        </p:cTn>
                                        <p:tgtEl>
                                          <p:spTgt spid="13318">
                                            <p:txEl>
                                              <p:pRg st="10" end="10"/>
                                            </p:txEl>
                                          </p:spTgt>
                                        </p:tgtEl>
                                        <p:attrNameLst>
                                          <p:attrName>style.visibility</p:attrName>
                                        </p:attrNameLst>
                                      </p:cBhvr>
                                      <p:to>
                                        <p:strVal val="visible"/>
                                      </p:to>
                                    </p:set>
                                    <p:animEffect transition="in" filter="barn(outVertical)">
                                      <p:cBhvr>
                                        <p:cTn id="91" dur="500"/>
                                        <p:tgtEl>
                                          <p:spTgt spid="13318">
                                            <p:txEl>
                                              <p:pRg st="10" end="10"/>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6" presetClass="entr" presetSubtype="37" fill="hold" grpId="0" nodeType="clickEffect">
                                  <p:stCondLst>
                                    <p:cond delay="0"/>
                                  </p:stCondLst>
                                  <p:childTnLst>
                                    <p:set>
                                      <p:cBhvr>
                                        <p:cTn id="95" dur="1" fill="hold">
                                          <p:stCondLst>
                                            <p:cond delay="0"/>
                                          </p:stCondLst>
                                        </p:cTn>
                                        <p:tgtEl>
                                          <p:spTgt spid="13323">
                                            <p:txEl>
                                              <p:pRg st="4" end="4"/>
                                            </p:txEl>
                                          </p:spTgt>
                                        </p:tgtEl>
                                        <p:attrNameLst>
                                          <p:attrName>style.visibility</p:attrName>
                                        </p:attrNameLst>
                                      </p:cBhvr>
                                      <p:to>
                                        <p:strVal val="visible"/>
                                      </p:to>
                                    </p:set>
                                    <p:animEffect transition="in" filter="barn(outVertical)">
                                      <p:cBhvr>
                                        <p:cTn id="96" dur="500"/>
                                        <p:tgtEl>
                                          <p:spTgt spid="13323">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6" presetClass="entr" presetSubtype="37" fill="hold" grpId="0" nodeType="clickEffect">
                                  <p:stCondLst>
                                    <p:cond delay="0"/>
                                  </p:stCondLst>
                                  <p:childTnLst>
                                    <p:set>
                                      <p:cBhvr>
                                        <p:cTn id="100" dur="1" fill="hold">
                                          <p:stCondLst>
                                            <p:cond delay="0"/>
                                          </p:stCondLst>
                                        </p:cTn>
                                        <p:tgtEl>
                                          <p:spTgt spid="13318">
                                            <p:txEl>
                                              <p:pRg st="11" end="11"/>
                                            </p:txEl>
                                          </p:spTgt>
                                        </p:tgtEl>
                                        <p:attrNameLst>
                                          <p:attrName>style.visibility</p:attrName>
                                        </p:attrNameLst>
                                      </p:cBhvr>
                                      <p:to>
                                        <p:strVal val="visible"/>
                                      </p:to>
                                    </p:set>
                                    <p:animEffect transition="in" filter="barn(outVertical)">
                                      <p:cBhvr>
                                        <p:cTn id="101" dur="500"/>
                                        <p:tgtEl>
                                          <p:spTgt spid="13318">
                                            <p:txEl>
                                              <p:pRg st="11" end="11"/>
                                            </p:txEl>
                                          </p:spTgt>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6" presetClass="entr" presetSubtype="37" fill="hold" grpId="0" nodeType="clickEffect">
                                  <p:stCondLst>
                                    <p:cond delay="0"/>
                                  </p:stCondLst>
                                  <p:childTnLst>
                                    <p:set>
                                      <p:cBhvr>
                                        <p:cTn id="105" dur="1" fill="hold">
                                          <p:stCondLst>
                                            <p:cond delay="0"/>
                                          </p:stCondLst>
                                        </p:cTn>
                                        <p:tgtEl>
                                          <p:spTgt spid="13323">
                                            <p:txEl>
                                              <p:pRg st="5" end="5"/>
                                            </p:txEl>
                                          </p:spTgt>
                                        </p:tgtEl>
                                        <p:attrNameLst>
                                          <p:attrName>style.visibility</p:attrName>
                                        </p:attrNameLst>
                                      </p:cBhvr>
                                      <p:to>
                                        <p:strVal val="visible"/>
                                      </p:to>
                                    </p:set>
                                    <p:animEffect transition="in" filter="barn(outVertical)">
                                      <p:cBhvr>
                                        <p:cTn id="106" dur="500"/>
                                        <p:tgtEl>
                                          <p:spTgt spid="13323">
                                            <p:txEl>
                                              <p:pRg st="5" end="5"/>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6" presetClass="entr" presetSubtype="37" fill="hold" grpId="0" nodeType="clickEffect">
                                  <p:stCondLst>
                                    <p:cond delay="0"/>
                                  </p:stCondLst>
                                  <p:childTnLst>
                                    <p:set>
                                      <p:cBhvr>
                                        <p:cTn id="110" dur="1" fill="hold">
                                          <p:stCondLst>
                                            <p:cond delay="0"/>
                                          </p:stCondLst>
                                        </p:cTn>
                                        <p:tgtEl>
                                          <p:spTgt spid="13318">
                                            <p:txEl>
                                              <p:pRg st="12" end="12"/>
                                            </p:txEl>
                                          </p:spTgt>
                                        </p:tgtEl>
                                        <p:attrNameLst>
                                          <p:attrName>style.visibility</p:attrName>
                                        </p:attrNameLst>
                                      </p:cBhvr>
                                      <p:to>
                                        <p:strVal val="visible"/>
                                      </p:to>
                                    </p:set>
                                    <p:animEffect transition="in" filter="barn(outVertical)">
                                      <p:cBhvr>
                                        <p:cTn id="111" dur="500"/>
                                        <p:tgtEl>
                                          <p:spTgt spid="13318">
                                            <p:txEl>
                                              <p:pRg st="12" end="12"/>
                                            </p:txEl>
                                          </p:spTgt>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6" presetClass="entr" presetSubtype="37" fill="hold" grpId="0" nodeType="clickEffect">
                                  <p:stCondLst>
                                    <p:cond delay="0"/>
                                  </p:stCondLst>
                                  <p:childTnLst>
                                    <p:set>
                                      <p:cBhvr>
                                        <p:cTn id="115" dur="1" fill="hold">
                                          <p:stCondLst>
                                            <p:cond delay="0"/>
                                          </p:stCondLst>
                                        </p:cTn>
                                        <p:tgtEl>
                                          <p:spTgt spid="13323">
                                            <p:txEl>
                                              <p:pRg st="6" end="6"/>
                                            </p:txEl>
                                          </p:spTgt>
                                        </p:tgtEl>
                                        <p:attrNameLst>
                                          <p:attrName>style.visibility</p:attrName>
                                        </p:attrNameLst>
                                      </p:cBhvr>
                                      <p:to>
                                        <p:strVal val="visible"/>
                                      </p:to>
                                    </p:set>
                                    <p:animEffect transition="in" filter="barn(outVertical)">
                                      <p:cBhvr>
                                        <p:cTn id="116" dur="500"/>
                                        <p:tgtEl>
                                          <p:spTgt spid="13323">
                                            <p:txEl>
                                              <p:pRg st="6" end="6"/>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6" presetClass="entr" presetSubtype="37" fill="hold" grpId="0" nodeType="clickEffect">
                                  <p:stCondLst>
                                    <p:cond delay="0"/>
                                  </p:stCondLst>
                                  <p:childTnLst>
                                    <p:set>
                                      <p:cBhvr>
                                        <p:cTn id="120" dur="1" fill="hold">
                                          <p:stCondLst>
                                            <p:cond delay="0"/>
                                          </p:stCondLst>
                                        </p:cTn>
                                        <p:tgtEl>
                                          <p:spTgt spid="13318">
                                            <p:txEl>
                                              <p:pRg st="13" end="13"/>
                                            </p:txEl>
                                          </p:spTgt>
                                        </p:tgtEl>
                                        <p:attrNameLst>
                                          <p:attrName>style.visibility</p:attrName>
                                        </p:attrNameLst>
                                      </p:cBhvr>
                                      <p:to>
                                        <p:strVal val="visible"/>
                                      </p:to>
                                    </p:set>
                                    <p:animEffect transition="in" filter="barn(outVertical)">
                                      <p:cBhvr>
                                        <p:cTn id="121" dur="500"/>
                                        <p:tgtEl>
                                          <p:spTgt spid="13318">
                                            <p:txEl>
                                              <p:pRg st="13" end="13"/>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6" presetClass="entr" presetSubtype="37" fill="hold" grpId="0" nodeType="clickEffect">
                                  <p:stCondLst>
                                    <p:cond delay="0"/>
                                  </p:stCondLst>
                                  <p:childTnLst>
                                    <p:set>
                                      <p:cBhvr>
                                        <p:cTn id="125" dur="1" fill="hold">
                                          <p:stCondLst>
                                            <p:cond delay="0"/>
                                          </p:stCondLst>
                                        </p:cTn>
                                        <p:tgtEl>
                                          <p:spTgt spid="13323">
                                            <p:txEl>
                                              <p:pRg st="7" end="7"/>
                                            </p:txEl>
                                          </p:spTgt>
                                        </p:tgtEl>
                                        <p:attrNameLst>
                                          <p:attrName>style.visibility</p:attrName>
                                        </p:attrNameLst>
                                      </p:cBhvr>
                                      <p:to>
                                        <p:strVal val="visible"/>
                                      </p:to>
                                    </p:set>
                                    <p:animEffect transition="in" filter="barn(outVertical)">
                                      <p:cBhvr>
                                        <p:cTn id="126" dur="500"/>
                                        <p:tgtEl>
                                          <p:spTgt spid="13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autoUpdateAnimBg="0"/>
      <p:bldP spid="13322" grpId="0" build="p" autoUpdateAnimBg="0"/>
      <p:bldP spid="1332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主文法</a:t>
            </a:r>
          </a:p>
        </p:txBody>
      </p:sp>
      <p:sp>
        <p:nvSpPr>
          <p:cNvPr id="3" name="内容占位符 2"/>
          <p:cNvSpPr>
            <a:spLocks noGrp="1"/>
          </p:cNvSpPr>
          <p:nvPr>
            <p:ph idx="1"/>
          </p:nvPr>
        </p:nvSpPr>
        <p:spPr>
          <a:xfrm>
            <a:off x="250825" y="981074"/>
            <a:ext cx="8642350" cy="1643527"/>
          </a:xfrm>
        </p:spPr>
        <p:txBody>
          <a:bodyPr/>
          <a:lstStyle/>
          <a:p>
            <a:r>
              <a:rPr lang="zh-CN" altLang="en-US" dirty="0"/>
              <a:t>使用一个主文法来定义了源语言，作为编译器的输入。这个文法简单且完整，并允许修剪以显示思维灵活性。</a:t>
            </a:r>
            <a:endParaRPr lang="en-US" altLang="zh-CN" dirty="0"/>
          </a:p>
          <a:p>
            <a:r>
              <a:rPr lang="zh-CN" altLang="en-US" dirty="0"/>
              <a:t>与理论课使用同一个主文法，有助于合理划分理论课任务和实验课任务。</a:t>
            </a:r>
          </a:p>
        </p:txBody>
      </p:sp>
    </p:spTree>
    <p:extLst>
      <p:ext uri="{BB962C8B-B14F-4D97-AF65-F5344CB8AC3E}">
        <p14:creationId xmlns:p14="http://schemas.microsoft.com/office/powerpoint/2010/main" val="1640136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D72551C8-06CF-4C76-831F-8851B1EE548C}"/>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6E284BDF-9642-4046-826B-586A1F653C44}" type="slidenum">
              <a:rPr lang="en-US" altLang="zh-CN" b="0">
                <a:solidFill>
                  <a:srgbClr val="000000"/>
                </a:solidFill>
                <a:latin typeface="Verdana" panose="020B0604030504040204" pitchFamily="34" charset="0"/>
              </a:rPr>
              <a:pPr algn="l"/>
              <a:t>30</a:t>
            </a:fld>
            <a:endParaRPr lang="en-US" altLang="zh-CN" b="0">
              <a:solidFill>
                <a:srgbClr val="000000"/>
              </a:solidFill>
              <a:latin typeface="Verdana" panose="020B0604030504040204" pitchFamily="34" charset="0"/>
            </a:endParaRPr>
          </a:p>
        </p:txBody>
      </p:sp>
      <p:sp>
        <p:nvSpPr>
          <p:cNvPr id="60419" name="Rectangle 4">
            <a:extLst>
              <a:ext uri="{FF2B5EF4-FFF2-40B4-BE49-F238E27FC236}">
                <a16:creationId xmlns:a16="http://schemas.microsoft.com/office/drawing/2014/main" id="{48BEE404-948D-4367-80C8-875493EC97BC}"/>
              </a:ext>
            </a:extLst>
          </p:cNvPr>
          <p:cNvSpPr>
            <a:spLocks noChangeArrowheads="1"/>
          </p:cNvSpPr>
          <p:nvPr/>
        </p:nvSpPr>
        <p:spPr bwMode="auto">
          <a:xfrm>
            <a:off x="2230438" y="419258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r>
              <a:rPr lang="en-US" altLang="zh-CN" sz="1000">
                <a:solidFill>
                  <a:schemeClr val="tx1"/>
                </a:solidFill>
                <a:latin typeface="Arial" panose="020B0604020202020204" pitchFamily="34" charset="0"/>
              </a:rPr>
            </a:br>
            <a:endParaRPr lang="en-US" altLang="zh-CN">
              <a:solidFill>
                <a:schemeClr val="tx1"/>
              </a:solidFill>
              <a:latin typeface="Arial" panose="020B0604020202020204" pitchFamily="34" charset="0"/>
            </a:endParaRPr>
          </a:p>
        </p:txBody>
      </p:sp>
      <p:sp>
        <p:nvSpPr>
          <p:cNvPr id="60420" name="Rectangle 5">
            <a:extLst>
              <a:ext uri="{FF2B5EF4-FFF2-40B4-BE49-F238E27FC236}">
                <a16:creationId xmlns:a16="http://schemas.microsoft.com/office/drawing/2014/main" id="{B9FEC5D7-5930-4BAA-A0F1-9B7D69919736}"/>
              </a:ext>
            </a:extLst>
          </p:cNvPr>
          <p:cNvSpPr>
            <a:spLocks noChangeArrowheads="1"/>
          </p:cNvSpPr>
          <p:nvPr/>
        </p:nvSpPr>
        <p:spPr bwMode="auto">
          <a:xfrm>
            <a:off x="0" y="2147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endParaRPr lang="zh-CN" altLang="zh-CN">
              <a:solidFill>
                <a:schemeClr val="tx1"/>
              </a:solidFill>
              <a:latin typeface="Arial" panose="020B0604020202020204" pitchFamily="34" charset="0"/>
            </a:endParaRPr>
          </a:p>
        </p:txBody>
      </p:sp>
      <p:sp>
        <p:nvSpPr>
          <p:cNvPr id="37911" name="Rectangle 23">
            <a:extLst>
              <a:ext uri="{FF2B5EF4-FFF2-40B4-BE49-F238E27FC236}">
                <a16:creationId xmlns:a16="http://schemas.microsoft.com/office/drawing/2014/main" id="{77FC9948-5653-4BDC-A9AD-6DC5C757ABDF}"/>
              </a:ext>
            </a:extLst>
          </p:cNvPr>
          <p:cNvSpPr>
            <a:spLocks noChangeArrowheads="1"/>
          </p:cNvSpPr>
          <p:nvPr/>
        </p:nvSpPr>
        <p:spPr bwMode="auto">
          <a:xfrm>
            <a:off x="481013" y="836613"/>
            <a:ext cx="8267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用</a:t>
            </a:r>
            <a:r>
              <a:rPr lang="en-US" altLang="zh-CN">
                <a:solidFill>
                  <a:schemeClr val="tx1"/>
                </a:solidFill>
                <a:latin typeface="隶书" panose="02010509060101010101" pitchFamily="49" charset="-122"/>
                <a:ea typeface="隶书" panose="02010509060101010101" pitchFamily="49" charset="-122"/>
              </a:rPr>
              <a:t>LEX</a:t>
            </a:r>
            <a:r>
              <a:rPr lang="zh-CN" altLang="en-US">
                <a:solidFill>
                  <a:schemeClr val="tx1"/>
                </a:solidFill>
                <a:latin typeface="隶书" panose="02010509060101010101" pitchFamily="49" charset="-122"/>
                <a:ea typeface="隶书" panose="02010509060101010101" pitchFamily="49" charset="-122"/>
              </a:rPr>
              <a:t>实现能够识别</a:t>
            </a:r>
            <a:r>
              <a:rPr lang="en-US" altLang="zh-CN">
                <a:solidFill>
                  <a:schemeClr val="tx1"/>
                </a:solidFill>
                <a:latin typeface="隶书" panose="02010509060101010101" pitchFamily="49" charset="-122"/>
                <a:ea typeface="隶书" panose="02010509060101010101" pitchFamily="49" charset="-122"/>
              </a:rPr>
              <a:t>python</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的词法分析器。</a:t>
            </a:r>
          </a:p>
        </p:txBody>
      </p:sp>
      <p:sp>
        <p:nvSpPr>
          <p:cNvPr id="37912" name="Rectangle 24">
            <a:extLst>
              <a:ext uri="{FF2B5EF4-FFF2-40B4-BE49-F238E27FC236}">
                <a16:creationId xmlns:a16="http://schemas.microsoft.com/office/drawing/2014/main" id="{9D31862D-D949-4E84-8195-B1E9088C040A}"/>
              </a:ext>
            </a:extLst>
          </p:cNvPr>
          <p:cNvSpPr>
            <a:spLocks noChangeArrowheads="1"/>
          </p:cNvSpPr>
          <p:nvPr/>
        </p:nvSpPr>
        <p:spPr bwMode="auto">
          <a:xfrm>
            <a:off x="468313" y="1484313"/>
            <a:ext cx="29511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PASCAL</a:t>
            </a:r>
            <a:r>
              <a:rPr lang="zh-CN" altLang="en-US">
                <a:solidFill>
                  <a:schemeClr val="tx1"/>
                </a:solidFill>
                <a:latin typeface="隶书" panose="02010509060101010101" pitchFamily="49" charset="-122"/>
                <a:ea typeface="隶书" panose="02010509060101010101" pitchFamily="49" charset="-122"/>
              </a:rPr>
              <a:t>源代码实例</a:t>
            </a:r>
            <a:r>
              <a:rPr lang="en-US" altLang="zh-CN">
                <a:solidFill>
                  <a:schemeClr val="tx1"/>
                </a:solidFill>
                <a:latin typeface="隶书" panose="02010509060101010101" pitchFamily="49" charset="-122"/>
                <a:ea typeface="隶书" panose="02010509060101010101" pitchFamily="49" charset="-122"/>
              </a:rPr>
              <a:t>:</a:t>
            </a:r>
          </a:p>
        </p:txBody>
      </p:sp>
      <p:sp>
        <p:nvSpPr>
          <p:cNvPr id="37914" name="Rectangle 26">
            <a:extLst>
              <a:ext uri="{FF2B5EF4-FFF2-40B4-BE49-F238E27FC236}">
                <a16:creationId xmlns:a16="http://schemas.microsoft.com/office/drawing/2014/main" id="{113CF6F4-B563-4A14-8B24-1E38FF3C63B0}"/>
              </a:ext>
            </a:extLst>
          </p:cNvPr>
          <p:cNvSpPr>
            <a:spLocks noChangeArrowheads="1"/>
          </p:cNvSpPr>
          <p:nvPr/>
        </p:nvSpPr>
        <p:spPr bwMode="auto">
          <a:xfrm>
            <a:off x="4787900" y="1217613"/>
            <a:ext cx="4176713" cy="14144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词法分析器功能：</a:t>
            </a:r>
          </a:p>
          <a:p>
            <a:pPr eaLnBrk="1" hangingPunct="1">
              <a:lnSpc>
                <a:spcPct val="120000"/>
              </a:lnSpc>
              <a:buFont typeface="Wingdings" panose="05000000000000000000" pitchFamily="2" charset="2"/>
              <a:buChar char="Ø"/>
            </a:pPr>
            <a:r>
              <a:rPr lang="zh-CN" altLang="en-US">
                <a:solidFill>
                  <a:schemeClr val="tx1"/>
                </a:solidFill>
                <a:latin typeface="隶书" panose="02010509060101010101" pitchFamily="49" charset="-122"/>
                <a:ea typeface="隶书" panose="02010509060101010101" pitchFamily="49" charset="-122"/>
              </a:rPr>
              <a:t>识别出</a:t>
            </a:r>
            <a:r>
              <a:rPr lang="zh-CN" altLang="en-US" sz="2000">
                <a:solidFill>
                  <a:srgbClr val="FF0000"/>
                </a:solidFill>
                <a:latin typeface="Arial" panose="020B0604020202020204" pitchFamily="34" charset="0"/>
              </a:rPr>
              <a:t>保留关键字</a:t>
            </a:r>
          </a:p>
          <a:p>
            <a:pPr eaLnBrk="1" hangingPunct="1">
              <a:lnSpc>
                <a:spcPct val="120000"/>
              </a:lnSpc>
              <a:buFont typeface="Wingdings" panose="05000000000000000000" pitchFamily="2" charset="2"/>
              <a:buChar char="Ø"/>
            </a:pPr>
            <a:r>
              <a:rPr lang="zh-CN" altLang="en-US">
                <a:solidFill>
                  <a:schemeClr val="tx1"/>
                </a:solidFill>
                <a:latin typeface="隶书" panose="02010509060101010101" pitchFamily="49" charset="-122"/>
                <a:ea typeface="隶书" panose="02010509060101010101" pitchFamily="49" charset="-122"/>
              </a:rPr>
              <a:t>识别出操作符、分隔符</a:t>
            </a:r>
          </a:p>
          <a:p>
            <a:pPr eaLnBrk="1" hangingPunct="1">
              <a:lnSpc>
                <a:spcPct val="120000"/>
              </a:lnSpc>
              <a:buFont typeface="Wingdings" panose="05000000000000000000" pitchFamily="2" charset="2"/>
              <a:buChar char="Ø"/>
            </a:pPr>
            <a:r>
              <a:rPr lang="zh-CN" altLang="en-US">
                <a:solidFill>
                  <a:schemeClr val="tx1"/>
                </a:solidFill>
                <a:latin typeface="隶书" panose="02010509060101010101" pitchFamily="49" charset="-122"/>
                <a:ea typeface="隶书" panose="02010509060101010101" pitchFamily="49" charset="-122"/>
              </a:rPr>
              <a:t>识别出用户定义的 标识符</a:t>
            </a:r>
          </a:p>
        </p:txBody>
      </p:sp>
      <p:sp>
        <p:nvSpPr>
          <p:cNvPr id="60424" name="矩形 2">
            <a:extLst>
              <a:ext uri="{FF2B5EF4-FFF2-40B4-BE49-F238E27FC236}">
                <a16:creationId xmlns:a16="http://schemas.microsoft.com/office/drawing/2014/main" id="{8550D2DB-194E-4D3D-B346-2FBB264752F7}"/>
              </a:ext>
            </a:extLst>
          </p:cNvPr>
          <p:cNvSpPr>
            <a:spLocks noChangeArrowheads="1"/>
          </p:cNvSpPr>
          <p:nvPr/>
        </p:nvSpPr>
        <p:spPr bwMode="auto">
          <a:xfrm>
            <a:off x="508000" y="2147888"/>
            <a:ext cx="45720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a:solidFill>
                  <a:schemeClr val="tx1"/>
                </a:solidFill>
              </a:rPr>
              <a:t>list1 = ["Karl","Larry","Ana","Zack"]</a:t>
            </a:r>
          </a:p>
          <a:p>
            <a:r>
              <a:rPr lang="en-US" altLang="zh-CN">
                <a:solidFill>
                  <a:schemeClr val="tx1"/>
                </a:solidFill>
              </a:rPr>
              <a:t># Method 1: sort()</a:t>
            </a:r>
          </a:p>
          <a:p>
            <a:r>
              <a:rPr lang="en-US" altLang="zh-CN">
                <a:solidFill>
                  <a:schemeClr val="tx1"/>
                </a:solidFill>
              </a:rPr>
              <a:t>list1.sort()</a:t>
            </a:r>
          </a:p>
          <a:p>
            <a:r>
              <a:rPr lang="en-US" altLang="zh-CN">
                <a:solidFill>
                  <a:schemeClr val="tx1"/>
                </a:solidFill>
              </a:rPr>
              <a:t># Method 2: sorted()</a:t>
            </a:r>
          </a:p>
          <a:p>
            <a:r>
              <a:rPr lang="en-US" altLang="zh-CN">
                <a:solidFill>
                  <a:schemeClr val="tx1"/>
                </a:solidFill>
              </a:rPr>
              <a:t>sorted_list = sorted(list1)</a:t>
            </a:r>
          </a:p>
          <a:p>
            <a:r>
              <a:rPr lang="en-US" altLang="zh-CN">
                <a:solidFill>
                  <a:schemeClr val="tx1"/>
                </a:solidFill>
              </a:rPr>
              <a:t># Method 3: Brute Force Method</a:t>
            </a:r>
          </a:p>
          <a:p>
            <a:r>
              <a:rPr lang="en-US" altLang="zh-CN">
                <a:solidFill>
                  <a:schemeClr val="tx1"/>
                </a:solidFill>
              </a:rPr>
              <a:t>size = len(list1)</a:t>
            </a:r>
          </a:p>
          <a:p>
            <a:r>
              <a:rPr lang="en-US" altLang="zh-CN">
                <a:solidFill>
                  <a:schemeClr val="tx1"/>
                </a:solidFill>
              </a:rPr>
              <a:t>for i in range(size):</a:t>
            </a:r>
          </a:p>
          <a:p>
            <a:r>
              <a:rPr lang="en-US" altLang="zh-CN">
                <a:solidFill>
                  <a:schemeClr val="tx1"/>
                </a:solidFill>
              </a:rPr>
              <a:t>  for j in range(size):</a:t>
            </a:r>
          </a:p>
          <a:p>
            <a:r>
              <a:rPr lang="en-US" altLang="zh-CN">
                <a:solidFill>
                  <a:schemeClr val="tx1"/>
                </a:solidFill>
              </a:rPr>
              <a:t>    if list1[i] &lt; list1[j]:</a:t>
            </a:r>
          </a:p>
          <a:p>
            <a:r>
              <a:rPr lang="en-US" altLang="zh-CN">
                <a:solidFill>
                  <a:schemeClr val="tx1"/>
                </a:solidFill>
              </a:rPr>
              <a:t>       temp = list1[i]</a:t>
            </a:r>
          </a:p>
          <a:p>
            <a:r>
              <a:rPr lang="en-US" altLang="zh-CN">
                <a:solidFill>
                  <a:schemeClr val="tx1"/>
                </a:solidFill>
              </a:rPr>
              <a:t>       list1[i] = list1[j]</a:t>
            </a:r>
          </a:p>
          <a:p>
            <a:r>
              <a:rPr lang="en-US" altLang="zh-CN">
                <a:solidFill>
                  <a:schemeClr val="tx1"/>
                </a:solidFill>
              </a:rPr>
              <a:t>       list1[j] = temp</a:t>
            </a:r>
          </a:p>
          <a:p>
            <a:r>
              <a:rPr lang="en-US" altLang="zh-CN">
                <a:solidFill>
                  <a:schemeClr val="tx1"/>
                </a:solidFill>
              </a:rPr>
              <a:t>print(list1)</a:t>
            </a:r>
            <a:endParaRPr lang="zh-CN" altLang="en-US">
              <a:solidFill>
                <a:schemeClr val="tx1"/>
              </a:solidFill>
            </a:endParaRPr>
          </a:p>
        </p:txBody>
      </p:sp>
      <p:sp>
        <p:nvSpPr>
          <p:cNvPr id="11" name="矩形 10">
            <a:extLst>
              <a:ext uri="{FF2B5EF4-FFF2-40B4-BE49-F238E27FC236}">
                <a16:creationId xmlns:a16="http://schemas.microsoft.com/office/drawing/2014/main" id="{5027DA27-E4E2-4927-B26D-9220ADEC3CD8}"/>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7911">
                                            <p:txEl>
                                              <p:pRg st="0" end="0"/>
                                            </p:txEl>
                                          </p:spTgt>
                                        </p:tgtEl>
                                        <p:attrNameLst>
                                          <p:attrName>style.visibility</p:attrName>
                                        </p:attrNameLst>
                                      </p:cBhvr>
                                      <p:to>
                                        <p:strVal val="visible"/>
                                      </p:to>
                                    </p:set>
                                    <p:animEffect transition="in" filter="barn(outVertical)">
                                      <p:cBhvr>
                                        <p:cTn id="7" dur="500"/>
                                        <p:tgtEl>
                                          <p:spTgt spid="379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7912">
                                            <p:txEl>
                                              <p:pRg st="0" end="0"/>
                                            </p:txEl>
                                          </p:spTgt>
                                        </p:tgtEl>
                                        <p:attrNameLst>
                                          <p:attrName>style.visibility</p:attrName>
                                        </p:attrNameLst>
                                      </p:cBhvr>
                                      <p:to>
                                        <p:strVal val="visible"/>
                                      </p:to>
                                    </p:set>
                                    <p:animEffect transition="in" filter="barn(outVertical)">
                                      <p:cBhvr>
                                        <p:cTn id="12" dur="500"/>
                                        <p:tgtEl>
                                          <p:spTgt spid="3791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1" nodeType="clickEffect">
                                  <p:stCondLst>
                                    <p:cond delay="0"/>
                                  </p:stCondLst>
                                  <p:childTnLst>
                                    <p:set>
                                      <p:cBhvr>
                                        <p:cTn id="16" dur="1" fill="hold">
                                          <p:stCondLst>
                                            <p:cond delay="0"/>
                                          </p:stCondLst>
                                        </p:cTn>
                                        <p:tgtEl>
                                          <p:spTgt spid="37914">
                                            <p:bg/>
                                          </p:spTgt>
                                        </p:tgtEl>
                                        <p:attrNameLst>
                                          <p:attrName>style.visibility</p:attrName>
                                        </p:attrNameLst>
                                      </p:cBhvr>
                                      <p:to>
                                        <p:strVal val="visible"/>
                                      </p:to>
                                    </p:set>
                                    <p:animEffect transition="in" filter="diamond(in)">
                                      <p:cBhvr>
                                        <p:cTn id="17" dur="500"/>
                                        <p:tgtEl>
                                          <p:spTgt spid="37914">
                                            <p:bg/>
                                          </p:spTgt>
                                        </p:tgtEl>
                                      </p:cBhvr>
                                    </p:animEffect>
                                  </p:childTnLst>
                                </p:cTn>
                              </p:par>
                              <p:par>
                                <p:cTn id="18" presetID="8" presetClass="entr" presetSubtype="16" fill="hold" grpId="1" nodeType="withEffect">
                                  <p:stCondLst>
                                    <p:cond delay="0"/>
                                  </p:stCondLst>
                                  <p:childTnLst>
                                    <p:set>
                                      <p:cBhvr>
                                        <p:cTn id="19" dur="1" fill="hold">
                                          <p:stCondLst>
                                            <p:cond delay="0"/>
                                          </p:stCondLst>
                                        </p:cTn>
                                        <p:tgtEl>
                                          <p:spTgt spid="37914">
                                            <p:txEl>
                                              <p:pRg st="0" end="0"/>
                                            </p:txEl>
                                          </p:spTgt>
                                        </p:tgtEl>
                                        <p:attrNameLst>
                                          <p:attrName>style.visibility</p:attrName>
                                        </p:attrNameLst>
                                      </p:cBhvr>
                                      <p:to>
                                        <p:strVal val="visible"/>
                                      </p:to>
                                    </p:set>
                                    <p:animEffect transition="in" filter="diamond(in)">
                                      <p:cBhvr>
                                        <p:cTn id="20" dur="500"/>
                                        <p:tgtEl>
                                          <p:spTgt spid="37914">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37914">
                                            <p:txEl>
                                              <p:pRg st="1" end="1"/>
                                            </p:txEl>
                                          </p:spTgt>
                                        </p:tgtEl>
                                        <p:attrNameLst>
                                          <p:attrName>style.visibility</p:attrName>
                                        </p:attrNameLst>
                                      </p:cBhvr>
                                      <p:to>
                                        <p:strVal val="visible"/>
                                      </p:to>
                                    </p:set>
                                    <p:animEffect transition="in" filter="barn(outVertical)">
                                      <p:cBhvr>
                                        <p:cTn id="25" dur="500"/>
                                        <p:tgtEl>
                                          <p:spTgt spid="37914">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37914">
                                            <p:txEl>
                                              <p:pRg st="2" end="2"/>
                                            </p:txEl>
                                          </p:spTgt>
                                        </p:tgtEl>
                                        <p:attrNameLst>
                                          <p:attrName>style.visibility</p:attrName>
                                        </p:attrNameLst>
                                      </p:cBhvr>
                                      <p:to>
                                        <p:strVal val="visible"/>
                                      </p:to>
                                    </p:set>
                                    <p:animEffect transition="in" filter="barn(outVertical)">
                                      <p:cBhvr>
                                        <p:cTn id="30" dur="500"/>
                                        <p:tgtEl>
                                          <p:spTgt spid="37914">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7914">
                                            <p:txEl>
                                              <p:pRg st="3" end="3"/>
                                            </p:txEl>
                                          </p:spTgt>
                                        </p:tgtEl>
                                        <p:attrNameLst>
                                          <p:attrName>style.visibility</p:attrName>
                                        </p:attrNameLst>
                                      </p:cBhvr>
                                      <p:to>
                                        <p:strVal val="visible"/>
                                      </p:to>
                                    </p:set>
                                    <p:animEffect transition="in" filter="barn(outVertical)">
                                      <p:cBhvr>
                                        <p:cTn id="35" dur="500"/>
                                        <p:tgtEl>
                                          <p:spTgt spid="379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1" grpId="0" build="p" autoUpdateAnimBg="0"/>
      <p:bldP spid="37912" grpId="0" build="p" autoUpdateAnimBg="0"/>
      <p:bldP spid="37914" grpId="0" build="p" autoUpdateAnimBg="0"/>
      <p:bldP spid="37914" grpId="1" build="allAtOnce"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F145E7F5-B436-43E0-8D53-88D14D1C6F70}"/>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02A539A2-8532-40E7-A592-5BC7AB790D79}" type="slidenum">
              <a:rPr lang="en-US" altLang="zh-CN" b="0">
                <a:solidFill>
                  <a:srgbClr val="000000"/>
                </a:solidFill>
                <a:latin typeface="Verdana" panose="020B0604030504040204" pitchFamily="34" charset="0"/>
              </a:rPr>
              <a:pPr algn="l"/>
              <a:t>31</a:t>
            </a:fld>
            <a:endParaRPr lang="en-US" altLang="zh-CN" b="0">
              <a:solidFill>
                <a:srgbClr val="000000"/>
              </a:solidFill>
              <a:latin typeface="Verdana" panose="020B0604030504040204" pitchFamily="34" charset="0"/>
            </a:endParaRPr>
          </a:p>
        </p:txBody>
      </p:sp>
      <p:sp>
        <p:nvSpPr>
          <p:cNvPr id="62467" name="Rectangle 3">
            <a:extLst>
              <a:ext uri="{FF2B5EF4-FFF2-40B4-BE49-F238E27FC236}">
                <a16:creationId xmlns:a16="http://schemas.microsoft.com/office/drawing/2014/main" id="{2C2412A2-6828-4275-8AEE-83CBCB1E5729}"/>
              </a:ext>
            </a:extLst>
          </p:cNvPr>
          <p:cNvSpPr>
            <a:spLocks noChangeArrowheads="1"/>
          </p:cNvSpPr>
          <p:nvPr/>
        </p:nvSpPr>
        <p:spPr bwMode="auto">
          <a:xfrm>
            <a:off x="2230438" y="4635500"/>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r>
              <a:rPr lang="en-US" altLang="zh-CN" sz="1000">
                <a:solidFill>
                  <a:schemeClr val="tx1"/>
                </a:solidFill>
                <a:latin typeface="Arial" panose="020B0604020202020204" pitchFamily="34" charset="0"/>
              </a:rPr>
            </a:br>
            <a:endParaRPr lang="en-US" altLang="zh-CN">
              <a:solidFill>
                <a:schemeClr val="tx1"/>
              </a:solidFill>
              <a:latin typeface="Arial" panose="020B0604020202020204" pitchFamily="34" charset="0"/>
            </a:endParaRPr>
          </a:p>
        </p:txBody>
      </p:sp>
      <p:sp>
        <p:nvSpPr>
          <p:cNvPr id="38920" name="Rectangle 8">
            <a:extLst>
              <a:ext uri="{FF2B5EF4-FFF2-40B4-BE49-F238E27FC236}">
                <a16:creationId xmlns:a16="http://schemas.microsoft.com/office/drawing/2014/main" id="{C13C9586-4BA6-408A-B416-D2A5891C36D5}"/>
              </a:ext>
            </a:extLst>
          </p:cNvPr>
          <p:cNvSpPr>
            <a:spLocks noChangeArrowheads="1"/>
          </p:cNvSpPr>
          <p:nvPr/>
        </p:nvSpPr>
        <p:spPr bwMode="auto">
          <a:xfrm>
            <a:off x="179388" y="3773488"/>
            <a:ext cx="42497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2 </a:t>
            </a:r>
            <a:r>
              <a:rPr lang="zh-CN" altLang="en-US">
                <a:solidFill>
                  <a:schemeClr val="tx1"/>
                </a:solidFill>
                <a:latin typeface="隶书" panose="02010509060101010101" pitchFamily="49" charset="-122"/>
                <a:ea typeface="隶书" panose="02010509060101010101" pitchFamily="49" charset="-122"/>
              </a:rPr>
              <a:t>构造保留关键字表</a:t>
            </a:r>
          </a:p>
        </p:txBody>
      </p:sp>
      <p:sp>
        <p:nvSpPr>
          <p:cNvPr id="38922" name="Rectangle 10">
            <a:extLst>
              <a:ext uri="{FF2B5EF4-FFF2-40B4-BE49-F238E27FC236}">
                <a16:creationId xmlns:a16="http://schemas.microsoft.com/office/drawing/2014/main" id="{53537927-51D0-4C45-823A-0108C1A2617D}"/>
              </a:ext>
            </a:extLst>
          </p:cNvPr>
          <p:cNvSpPr>
            <a:spLocks noChangeArrowheads="1"/>
          </p:cNvSpPr>
          <p:nvPr/>
        </p:nvSpPr>
        <p:spPr bwMode="auto">
          <a:xfrm>
            <a:off x="179388" y="2503488"/>
            <a:ext cx="396081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为操作符、分隔符、标识 </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符、关键字定义各自的种</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类标识，便于分类处理。</a:t>
            </a:r>
          </a:p>
        </p:txBody>
      </p:sp>
      <p:sp>
        <p:nvSpPr>
          <p:cNvPr id="38923" name="Rectangle 11">
            <a:extLst>
              <a:ext uri="{FF2B5EF4-FFF2-40B4-BE49-F238E27FC236}">
                <a16:creationId xmlns:a16="http://schemas.microsoft.com/office/drawing/2014/main" id="{725BF73E-8D73-4B69-86C0-5839FBFD1069}"/>
              </a:ext>
            </a:extLst>
          </p:cNvPr>
          <p:cNvSpPr>
            <a:spLocks noChangeArrowheads="1"/>
          </p:cNvSpPr>
          <p:nvPr/>
        </p:nvSpPr>
        <p:spPr bwMode="auto">
          <a:xfrm>
            <a:off x="179388" y="1927225"/>
            <a:ext cx="38877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zh-CN" altLang="en-US">
                <a:solidFill>
                  <a:schemeClr val="accent2"/>
                </a:solidFill>
                <a:latin typeface="隶书" panose="02010509060101010101" pitchFamily="49" charset="-122"/>
                <a:ea typeface="隶书" panose="02010509060101010101" pitchFamily="49" charset="-122"/>
              </a:rPr>
              <a:t>实现内容：</a:t>
            </a:r>
          </a:p>
        </p:txBody>
      </p:sp>
      <p:sp>
        <p:nvSpPr>
          <p:cNvPr id="38925" name="Rectangle 13">
            <a:extLst>
              <a:ext uri="{FF2B5EF4-FFF2-40B4-BE49-F238E27FC236}">
                <a16:creationId xmlns:a16="http://schemas.microsoft.com/office/drawing/2014/main" id="{D2FE5A2C-6F96-4074-BBC7-4BEC8CA94A89}"/>
              </a:ext>
            </a:extLst>
          </p:cNvPr>
          <p:cNvSpPr>
            <a:spLocks noChangeArrowheads="1"/>
          </p:cNvSpPr>
          <p:nvPr/>
        </p:nvSpPr>
        <p:spPr bwMode="auto">
          <a:xfrm>
            <a:off x="179388" y="4337050"/>
            <a:ext cx="82089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3 </a:t>
            </a:r>
            <a:r>
              <a:rPr lang="zh-CN" altLang="en-US">
                <a:solidFill>
                  <a:schemeClr val="tx1"/>
                </a:solidFill>
                <a:latin typeface="隶书" panose="02010509060101010101" pitchFamily="49" charset="-122"/>
                <a:ea typeface="隶书" panose="02010509060101010101" pitchFamily="49" charset="-122"/>
              </a:rPr>
              <a:t>将识别出来的记号</a:t>
            </a:r>
            <a:r>
              <a:rPr lang="en-US" altLang="zh-CN">
                <a:solidFill>
                  <a:schemeClr val="tx1"/>
                </a:solidFill>
                <a:latin typeface="隶书" panose="02010509060101010101" pitchFamily="49" charset="-122"/>
                <a:ea typeface="隶书" panose="02010509060101010101" pitchFamily="49" charset="-122"/>
              </a:rPr>
              <a:t>(token)</a:t>
            </a:r>
            <a:r>
              <a:rPr lang="zh-CN" altLang="en-US">
                <a:solidFill>
                  <a:schemeClr val="tx1"/>
                </a:solidFill>
                <a:latin typeface="隶书" panose="02010509060101010101" pitchFamily="49" charset="-122"/>
                <a:ea typeface="隶书" panose="02010509060101010101" pitchFamily="49" charset="-122"/>
              </a:rPr>
              <a:t>的属性值，保存到</a:t>
            </a:r>
            <a:r>
              <a:rPr lang="en-US" altLang="zh-CN">
                <a:solidFill>
                  <a:schemeClr val="tx1"/>
                </a:solidFill>
                <a:latin typeface="隶书" panose="02010509060101010101" pitchFamily="49" charset="-122"/>
                <a:ea typeface="隶书" panose="02010509060101010101" pitchFamily="49" charset="-122"/>
              </a:rPr>
              <a:t>yylval</a:t>
            </a:r>
            <a:r>
              <a:rPr lang="zh-CN" altLang="en-US">
                <a:solidFill>
                  <a:schemeClr val="tx1"/>
                </a:solidFill>
                <a:latin typeface="隶书" panose="02010509060101010101" pitchFamily="49" charset="-122"/>
                <a:ea typeface="隶书" panose="02010509060101010101" pitchFamily="49" charset="-122"/>
              </a:rPr>
              <a:t>。</a:t>
            </a:r>
          </a:p>
          <a:p>
            <a:pPr eaLnBrk="1" hangingPunct="1">
              <a:lnSpc>
                <a:spcPct val="120000"/>
              </a:lnSpc>
              <a:buFont typeface="Wingdings" panose="05000000000000000000" pitchFamily="2" charset="2"/>
              <a:buNone/>
            </a:pPr>
            <a:r>
              <a:rPr lang="zh-CN" altLang="en-US">
                <a:solidFill>
                  <a:schemeClr val="tx1"/>
                </a:solidFill>
                <a:latin typeface="隶书" panose="02010509060101010101" pitchFamily="49" charset="-122"/>
                <a:ea typeface="隶书" panose="02010509060101010101" pitchFamily="49" charset="-122"/>
              </a:rPr>
              <a:t>  因此需要重新定义 </a:t>
            </a:r>
            <a:r>
              <a:rPr lang="en-US" altLang="zh-CN">
                <a:solidFill>
                  <a:schemeClr val="tx1"/>
                </a:solidFill>
                <a:latin typeface="隶书" panose="02010509060101010101" pitchFamily="49" charset="-122"/>
                <a:ea typeface="隶书" panose="02010509060101010101" pitchFamily="49" charset="-122"/>
              </a:rPr>
              <a:t>yylval </a:t>
            </a:r>
            <a:r>
              <a:rPr lang="zh-CN" altLang="en-US">
                <a:solidFill>
                  <a:schemeClr val="tx1"/>
                </a:solidFill>
                <a:latin typeface="隶书" panose="02010509060101010101" pitchFamily="49" charset="-122"/>
                <a:ea typeface="隶书" panose="02010509060101010101" pitchFamily="49" charset="-122"/>
              </a:rPr>
              <a:t>的类型。</a:t>
            </a:r>
          </a:p>
        </p:txBody>
      </p:sp>
      <p:sp>
        <p:nvSpPr>
          <p:cNvPr id="38926" name="Rectangle 14">
            <a:extLst>
              <a:ext uri="{FF2B5EF4-FFF2-40B4-BE49-F238E27FC236}">
                <a16:creationId xmlns:a16="http://schemas.microsoft.com/office/drawing/2014/main" id="{6C0A655F-F82C-47BC-A420-9F6A0902E72C}"/>
              </a:ext>
            </a:extLst>
          </p:cNvPr>
          <p:cNvSpPr>
            <a:spLocks noChangeArrowheads="1"/>
          </p:cNvSpPr>
          <p:nvPr/>
        </p:nvSpPr>
        <p:spPr bwMode="auto">
          <a:xfrm>
            <a:off x="23812" y="5383861"/>
            <a:ext cx="9096375" cy="43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 4 </a:t>
            </a:r>
            <a:r>
              <a:rPr lang="zh-CN" altLang="en-US">
                <a:solidFill>
                  <a:schemeClr val="tx1"/>
                </a:solidFill>
                <a:latin typeface="隶书" panose="02010509060101010101" pitchFamily="49" charset="-122"/>
                <a:ea typeface="隶书" panose="02010509060101010101" pitchFamily="49" charset="-122"/>
              </a:rPr>
              <a:t>定义词法规则 和 语义动作。</a:t>
            </a:r>
          </a:p>
        </p:txBody>
      </p:sp>
      <p:sp>
        <p:nvSpPr>
          <p:cNvPr id="38927" name="Rectangle 15">
            <a:extLst>
              <a:ext uri="{FF2B5EF4-FFF2-40B4-BE49-F238E27FC236}">
                <a16:creationId xmlns:a16="http://schemas.microsoft.com/office/drawing/2014/main" id="{F4CFD0B8-8452-4CE4-9462-A52219C02588}"/>
              </a:ext>
            </a:extLst>
          </p:cNvPr>
          <p:cNvSpPr>
            <a:spLocks noChangeArrowheads="1"/>
          </p:cNvSpPr>
          <p:nvPr/>
        </p:nvSpPr>
        <p:spPr bwMode="auto">
          <a:xfrm>
            <a:off x="179388" y="5959475"/>
            <a:ext cx="82089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5 </a:t>
            </a:r>
            <a:r>
              <a:rPr lang="zh-CN" altLang="en-US">
                <a:solidFill>
                  <a:schemeClr val="tx1"/>
                </a:solidFill>
                <a:latin typeface="隶书" panose="02010509060101010101" pitchFamily="49" charset="-122"/>
                <a:ea typeface="隶书" panose="02010509060101010101" pitchFamily="49" charset="-122"/>
              </a:rPr>
              <a:t>定义其他辅助代码。</a:t>
            </a:r>
          </a:p>
        </p:txBody>
      </p:sp>
      <p:sp>
        <p:nvSpPr>
          <p:cNvPr id="17" name="Rectangle 23">
            <a:extLst>
              <a:ext uri="{FF2B5EF4-FFF2-40B4-BE49-F238E27FC236}">
                <a16:creationId xmlns:a16="http://schemas.microsoft.com/office/drawing/2014/main" id="{F70F3518-DF33-49F0-B9F7-F3933858DD6F}"/>
              </a:ext>
            </a:extLst>
          </p:cNvPr>
          <p:cNvSpPr>
            <a:spLocks noChangeArrowheads="1"/>
          </p:cNvSpPr>
          <p:nvPr/>
        </p:nvSpPr>
        <p:spPr bwMode="auto">
          <a:xfrm>
            <a:off x="407988" y="1116013"/>
            <a:ext cx="8267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用</a:t>
            </a:r>
            <a:r>
              <a:rPr lang="en-US" altLang="zh-CN">
                <a:solidFill>
                  <a:schemeClr val="tx1"/>
                </a:solidFill>
                <a:latin typeface="隶书" panose="02010509060101010101" pitchFamily="49" charset="-122"/>
                <a:ea typeface="隶书" panose="02010509060101010101" pitchFamily="49" charset="-122"/>
              </a:rPr>
              <a:t>LEX</a:t>
            </a:r>
            <a:r>
              <a:rPr lang="zh-CN" altLang="en-US">
                <a:solidFill>
                  <a:schemeClr val="tx1"/>
                </a:solidFill>
                <a:latin typeface="隶书" panose="02010509060101010101" pitchFamily="49" charset="-122"/>
                <a:ea typeface="隶书" panose="02010509060101010101" pitchFamily="49" charset="-122"/>
              </a:rPr>
              <a:t>实现能够识别</a:t>
            </a:r>
            <a:r>
              <a:rPr lang="en-US" altLang="zh-CN">
                <a:solidFill>
                  <a:schemeClr val="tx1"/>
                </a:solidFill>
                <a:latin typeface="隶书" panose="02010509060101010101" pitchFamily="49" charset="-122"/>
                <a:ea typeface="隶书" panose="02010509060101010101" pitchFamily="49" charset="-122"/>
              </a:rPr>
              <a:t>python</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的词法分析器。</a:t>
            </a:r>
          </a:p>
        </p:txBody>
      </p:sp>
      <p:sp>
        <p:nvSpPr>
          <p:cNvPr id="13" name="矩形 12">
            <a:extLst>
              <a:ext uri="{FF2B5EF4-FFF2-40B4-BE49-F238E27FC236}">
                <a16:creationId xmlns:a16="http://schemas.microsoft.com/office/drawing/2014/main" id="{0367CD66-5D9D-4E7F-A7F8-D9402FBF96E7}"/>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8923">
                                            <p:txEl>
                                              <p:pRg st="0" end="0"/>
                                            </p:txEl>
                                          </p:spTgt>
                                        </p:tgtEl>
                                        <p:attrNameLst>
                                          <p:attrName>style.visibility</p:attrName>
                                        </p:attrNameLst>
                                      </p:cBhvr>
                                      <p:to>
                                        <p:strVal val="visible"/>
                                      </p:to>
                                    </p:set>
                                    <p:animEffect transition="in" filter="barn(outVertical)">
                                      <p:cBhvr>
                                        <p:cTn id="7" dur="500"/>
                                        <p:tgtEl>
                                          <p:spTgt spid="38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922">
                                            <p:txEl>
                                              <p:pRg st="0" end="0"/>
                                            </p:txEl>
                                          </p:spTgt>
                                        </p:tgtEl>
                                        <p:attrNameLst>
                                          <p:attrName>style.visibility</p:attrName>
                                        </p:attrNameLst>
                                      </p:cBhvr>
                                      <p:to>
                                        <p:strVal val="visible"/>
                                      </p:to>
                                    </p:set>
                                    <p:animEffect transition="in" filter="barn(outVertical)">
                                      <p:cBhvr>
                                        <p:cTn id="12" dur="500"/>
                                        <p:tgtEl>
                                          <p:spTgt spid="3892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920">
                                            <p:txEl>
                                              <p:pRg st="0" end="0"/>
                                            </p:txEl>
                                          </p:spTgt>
                                        </p:tgtEl>
                                        <p:attrNameLst>
                                          <p:attrName>style.visibility</p:attrName>
                                        </p:attrNameLst>
                                      </p:cBhvr>
                                      <p:to>
                                        <p:strVal val="visible"/>
                                      </p:to>
                                    </p:set>
                                    <p:animEffect transition="in" filter="barn(outVertical)">
                                      <p:cBhvr>
                                        <p:cTn id="17" dur="500"/>
                                        <p:tgtEl>
                                          <p:spTgt spid="3892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8925">
                                            <p:txEl>
                                              <p:pRg st="0" end="0"/>
                                            </p:txEl>
                                          </p:spTgt>
                                        </p:tgtEl>
                                        <p:attrNameLst>
                                          <p:attrName>style.visibility</p:attrName>
                                        </p:attrNameLst>
                                      </p:cBhvr>
                                      <p:to>
                                        <p:strVal val="visible"/>
                                      </p:to>
                                    </p:set>
                                    <p:animEffect transition="in" filter="barn(outVertical)">
                                      <p:cBhvr>
                                        <p:cTn id="22" dur="500"/>
                                        <p:tgtEl>
                                          <p:spTgt spid="38925">
                                            <p:txEl>
                                              <p:pRg st="0" end="0"/>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8925">
                                            <p:txEl>
                                              <p:pRg st="1" end="1"/>
                                            </p:txEl>
                                          </p:spTgt>
                                        </p:tgtEl>
                                        <p:attrNameLst>
                                          <p:attrName>style.visibility</p:attrName>
                                        </p:attrNameLst>
                                      </p:cBhvr>
                                      <p:to>
                                        <p:strVal val="visible"/>
                                      </p:to>
                                    </p:set>
                                    <p:animEffect transition="in" filter="barn(outVertical)">
                                      <p:cBhvr>
                                        <p:cTn id="25" dur="500"/>
                                        <p:tgtEl>
                                          <p:spTgt spid="38925">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8926"/>
                                        </p:tgtEl>
                                        <p:attrNameLst>
                                          <p:attrName>style.visibility</p:attrName>
                                        </p:attrNameLst>
                                      </p:cBhvr>
                                      <p:to>
                                        <p:strVal val="visible"/>
                                      </p:to>
                                    </p:set>
                                    <p:animEffect transition="in" filter="wipe(left)">
                                      <p:cBhvr>
                                        <p:cTn id="30" dur="500"/>
                                        <p:tgtEl>
                                          <p:spTgt spid="389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8927">
                                            <p:txEl>
                                              <p:pRg st="0" end="0"/>
                                            </p:txEl>
                                          </p:spTgt>
                                        </p:tgtEl>
                                        <p:attrNameLst>
                                          <p:attrName>style.visibility</p:attrName>
                                        </p:attrNameLst>
                                      </p:cBhvr>
                                      <p:to>
                                        <p:strVal val="visible"/>
                                      </p:to>
                                    </p:set>
                                    <p:animEffect transition="in" filter="barn(outVertical)">
                                      <p:cBhvr>
                                        <p:cTn id="35" dur="500"/>
                                        <p:tgtEl>
                                          <p:spTgt spid="38927">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barn(outVertical)">
                                      <p:cBhvr>
                                        <p:cTn id="4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build="p" autoUpdateAnimBg="0"/>
      <p:bldP spid="38922" grpId="0" build="p" autoUpdateAnimBg="0"/>
      <p:bldP spid="38923" grpId="0" build="p" autoUpdateAnimBg="0"/>
      <p:bldP spid="38925" grpId="0" build="p" autoUpdateAnimBg="0"/>
      <p:bldP spid="38926" grpId="0"/>
      <p:bldP spid="38927" grpId="0" build="p" autoUpdateAnimBg="0"/>
      <p:bldP spid="1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F8D78669-CDBC-467D-8D9B-64B2832ECBCD}"/>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35E28536-1EF0-4AC3-8C2A-B58F7FA475B0}" type="slidenum">
              <a:rPr lang="en-US" altLang="zh-CN" b="0">
                <a:solidFill>
                  <a:srgbClr val="000000"/>
                </a:solidFill>
                <a:latin typeface="Verdana" panose="020B0604030504040204" pitchFamily="34" charset="0"/>
              </a:rPr>
              <a:pPr algn="l"/>
              <a:t>32</a:t>
            </a:fld>
            <a:endParaRPr lang="en-US" altLang="zh-CN" b="0">
              <a:solidFill>
                <a:srgbClr val="000000"/>
              </a:solidFill>
              <a:latin typeface="Verdana" panose="020B0604030504040204" pitchFamily="34" charset="0"/>
            </a:endParaRPr>
          </a:p>
        </p:txBody>
      </p:sp>
      <p:sp>
        <p:nvSpPr>
          <p:cNvPr id="39939" name="Rectangle 3">
            <a:extLst>
              <a:ext uri="{FF2B5EF4-FFF2-40B4-BE49-F238E27FC236}">
                <a16:creationId xmlns:a16="http://schemas.microsoft.com/office/drawing/2014/main" id="{F6183AD3-8D38-438A-BFAB-6FC426CE5257}"/>
              </a:ext>
            </a:extLst>
          </p:cNvPr>
          <p:cNvSpPr>
            <a:spLocks noChangeArrowheads="1"/>
          </p:cNvSpPr>
          <p:nvPr/>
        </p:nvSpPr>
        <p:spPr bwMode="auto">
          <a:xfrm>
            <a:off x="2230438" y="419258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r>
              <a:rPr lang="en-US" altLang="zh-CN" sz="1000">
                <a:solidFill>
                  <a:schemeClr val="tx1"/>
                </a:solidFill>
                <a:latin typeface="Arial" panose="020B0604020202020204" pitchFamily="34" charset="0"/>
              </a:rPr>
            </a:br>
            <a:endParaRPr lang="en-US" altLang="zh-CN">
              <a:solidFill>
                <a:schemeClr val="tx1"/>
              </a:solidFill>
              <a:latin typeface="Arial" panose="020B0604020202020204" pitchFamily="34" charset="0"/>
            </a:endParaRPr>
          </a:p>
        </p:txBody>
      </p:sp>
      <p:sp>
        <p:nvSpPr>
          <p:cNvPr id="64516" name="Rectangle 4">
            <a:extLst>
              <a:ext uri="{FF2B5EF4-FFF2-40B4-BE49-F238E27FC236}">
                <a16:creationId xmlns:a16="http://schemas.microsoft.com/office/drawing/2014/main" id="{35DC8D5D-231C-451D-AB97-E92664F45B19}"/>
              </a:ext>
            </a:extLst>
          </p:cNvPr>
          <p:cNvSpPr>
            <a:spLocks noChangeArrowheads="1"/>
          </p:cNvSpPr>
          <p:nvPr/>
        </p:nvSpPr>
        <p:spPr bwMode="auto">
          <a:xfrm>
            <a:off x="0" y="2147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endParaRPr lang="zh-CN" altLang="zh-CN">
              <a:solidFill>
                <a:schemeClr val="tx1"/>
              </a:solidFill>
              <a:latin typeface="Arial" panose="020B0604020202020204" pitchFamily="34" charset="0"/>
            </a:endParaRPr>
          </a:p>
        </p:txBody>
      </p:sp>
      <p:sp>
        <p:nvSpPr>
          <p:cNvPr id="64517" name="Rectangle 5">
            <a:extLst>
              <a:ext uri="{FF2B5EF4-FFF2-40B4-BE49-F238E27FC236}">
                <a16:creationId xmlns:a16="http://schemas.microsoft.com/office/drawing/2014/main" id="{AD50B409-04C2-4F0E-9121-5F35F869ABCF}"/>
              </a:ext>
            </a:extLst>
          </p:cNvPr>
          <p:cNvSpPr>
            <a:spLocks noChangeArrowheads="1"/>
          </p:cNvSpPr>
          <p:nvPr/>
        </p:nvSpPr>
        <p:spPr bwMode="auto">
          <a:xfrm>
            <a:off x="481013" y="836613"/>
            <a:ext cx="82677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用</a:t>
            </a:r>
            <a:r>
              <a:rPr lang="en-US" altLang="zh-CN">
                <a:solidFill>
                  <a:schemeClr val="tx1"/>
                </a:solidFill>
                <a:latin typeface="隶书" panose="02010509060101010101" pitchFamily="49" charset="-122"/>
                <a:ea typeface="隶书" panose="02010509060101010101" pitchFamily="49" charset="-122"/>
              </a:rPr>
              <a:t>LEX</a:t>
            </a:r>
            <a:r>
              <a:rPr lang="zh-CN" altLang="en-US">
                <a:solidFill>
                  <a:schemeClr val="tx1"/>
                </a:solidFill>
                <a:latin typeface="隶书" panose="02010509060101010101" pitchFamily="49" charset="-122"/>
                <a:ea typeface="隶书" panose="02010509060101010101" pitchFamily="49" charset="-122"/>
              </a:rPr>
              <a:t>实现能够识别</a:t>
            </a:r>
            <a:r>
              <a:rPr lang="en-US" altLang="zh-CN">
                <a:solidFill>
                  <a:schemeClr val="tx1"/>
                </a:solidFill>
                <a:latin typeface="隶书" panose="02010509060101010101" pitchFamily="49" charset="-122"/>
                <a:ea typeface="隶书" panose="02010509060101010101" pitchFamily="49" charset="-122"/>
              </a:rPr>
              <a:t>PASCAL</a:t>
            </a:r>
            <a:r>
              <a:rPr lang="zh-CN" altLang="en-US">
                <a:solidFill>
                  <a:schemeClr val="tx1"/>
                </a:solidFill>
                <a:latin typeface="隶书" panose="02010509060101010101" pitchFamily="49" charset="-122"/>
                <a:ea typeface="隶书" panose="02010509060101010101" pitchFamily="49" charset="-122"/>
              </a:rPr>
              <a:t>记号的词法分析器。</a:t>
            </a:r>
          </a:p>
        </p:txBody>
      </p:sp>
      <p:sp>
        <p:nvSpPr>
          <p:cNvPr id="39944" name="Rectangle 8">
            <a:extLst>
              <a:ext uri="{FF2B5EF4-FFF2-40B4-BE49-F238E27FC236}">
                <a16:creationId xmlns:a16="http://schemas.microsoft.com/office/drawing/2014/main" id="{2D169907-27C4-48BF-8331-033CA83D1214}"/>
              </a:ext>
            </a:extLst>
          </p:cNvPr>
          <p:cNvSpPr>
            <a:spLocks noChangeArrowheads="1"/>
          </p:cNvSpPr>
          <p:nvPr/>
        </p:nvSpPr>
        <p:spPr bwMode="auto">
          <a:xfrm>
            <a:off x="179388" y="1484313"/>
            <a:ext cx="38877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zh-CN" altLang="en-US">
                <a:solidFill>
                  <a:schemeClr val="accent2"/>
                </a:solidFill>
                <a:latin typeface="隶书" panose="02010509060101010101" pitchFamily="49" charset="-122"/>
                <a:ea typeface="隶书" panose="02010509060101010101" pitchFamily="49" charset="-122"/>
              </a:rPr>
              <a:t>需要预先构造的内容：</a:t>
            </a:r>
          </a:p>
        </p:txBody>
      </p:sp>
      <p:sp>
        <p:nvSpPr>
          <p:cNvPr id="39950" name="Rectangle 14">
            <a:extLst>
              <a:ext uri="{FF2B5EF4-FFF2-40B4-BE49-F238E27FC236}">
                <a16:creationId xmlns:a16="http://schemas.microsoft.com/office/drawing/2014/main" id="{5035A501-91B9-4020-AA3B-C5CE4BD4F222}"/>
              </a:ext>
            </a:extLst>
          </p:cNvPr>
          <p:cNvSpPr>
            <a:spLocks noChangeArrowheads="1"/>
          </p:cNvSpPr>
          <p:nvPr/>
        </p:nvSpPr>
        <p:spPr bwMode="auto">
          <a:xfrm>
            <a:off x="179388" y="2060575"/>
            <a:ext cx="4464050" cy="3455988"/>
          </a:xfrm>
          <a:prstGeom prst="rect">
            <a:avLst/>
          </a:prstGeom>
          <a:noFill/>
          <a:ln w="1270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39951" name="Line 15">
            <a:extLst>
              <a:ext uri="{FF2B5EF4-FFF2-40B4-BE49-F238E27FC236}">
                <a16:creationId xmlns:a16="http://schemas.microsoft.com/office/drawing/2014/main" id="{34F7E239-9DBD-43E2-AF8F-093820484F75}"/>
              </a:ext>
            </a:extLst>
          </p:cNvPr>
          <p:cNvSpPr>
            <a:spLocks noChangeShapeType="1"/>
          </p:cNvSpPr>
          <p:nvPr/>
        </p:nvSpPr>
        <p:spPr bwMode="auto">
          <a:xfrm flipV="1">
            <a:off x="4643438" y="2636838"/>
            <a:ext cx="720725" cy="1152525"/>
          </a:xfrm>
          <a:prstGeom prst="line">
            <a:avLst/>
          </a:prstGeom>
          <a:noFill/>
          <a:ln w="19050">
            <a:solidFill>
              <a:schemeClr val="hlink"/>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21" name="Rectangle 16">
            <a:extLst>
              <a:ext uri="{FF2B5EF4-FFF2-40B4-BE49-F238E27FC236}">
                <a16:creationId xmlns:a16="http://schemas.microsoft.com/office/drawing/2014/main" id="{991F833D-7772-43BC-9719-E4A52208C5EC}"/>
              </a:ext>
            </a:extLst>
          </p:cNvPr>
          <p:cNvSpPr>
            <a:spLocks noChangeArrowheads="1"/>
          </p:cNvSpPr>
          <p:nvPr/>
        </p:nvSpPr>
        <p:spPr bwMode="auto">
          <a:xfrm>
            <a:off x="5292725" y="2276475"/>
            <a:ext cx="2735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声明</a:t>
            </a:r>
            <a:r>
              <a:rPr lang="en-US" altLang="zh-CN">
                <a:solidFill>
                  <a:schemeClr val="hlink"/>
                </a:solidFill>
                <a:latin typeface="隶书" panose="02010509060101010101" pitchFamily="49" charset="-122"/>
                <a:ea typeface="隶书" panose="02010509060101010101" pitchFamily="49" charset="-122"/>
              </a:rPr>
              <a:t>]</a:t>
            </a:r>
          </a:p>
          <a:p>
            <a:pPr eaLnBrk="1" hangingPunct="1"/>
            <a:r>
              <a:rPr lang="en-US" altLang="zh-CN">
                <a:solidFill>
                  <a:schemeClr val="accent2"/>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	</a:t>
            </a:r>
          </a:p>
          <a:p>
            <a:pPr eaLnBrk="1" hangingPunct="1"/>
            <a:r>
              <a:rPr lang="zh-CN" altLang="en-US">
                <a:solidFill>
                  <a:schemeClr val="tx1"/>
                </a:solidFill>
                <a:latin typeface="隶书" panose="02010509060101010101" pitchFamily="49" charset="-122"/>
                <a:ea typeface="隶书" panose="02010509060101010101" pitchFamily="49" charset="-122"/>
              </a:rPr>
              <a:t>翻译规则 </a:t>
            </a:r>
          </a:p>
          <a:p>
            <a:pPr eaLnBrk="1" hangingPunct="1"/>
            <a:r>
              <a:rPr lang="en-US" altLang="zh-CN">
                <a:solidFill>
                  <a:schemeClr val="hlink"/>
                </a:solidFill>
                <a:latin typeface="隶书" panose="02010509060101010101" pitchFamily="49" charset="-122"/>
                <a:ea typeface="隶书" panose="02010509060101010101" pitchFamily="49" charset="-122"/>
              </a:rPr>
              <a:t>[</a:t>
            </a:r>
            <a:r>
              <a:rPr lang="en-US" altLang="zh-CN">
                <a:solidFill>
                  <a:schemeClr val="accent2"/>
                </a:solidFill>
                <a:latin typeface="隶书" panose="02010509060101010101" pitchFamily="49" charset="-122"/>
                <a:ea typeface="隶书" panose="02010509060101010101" pitchFamily="49" charset="-122"/>
              </a:rPr>
              <a:t>%%</a:t>
            </a:r>
          </a:p>
          <a:p>
            <a:pPr eaLnBrk="1" hangingPunct="1"/>
            <a:r>
              <a:rPr lang="zh-CN" altLang="en-US">
                <a:solidFill>
                  <a:schemeClr val="tx1"/>
                </a:solidFill>
                <a:latin typeface="隶书" panose="02010509060101010101" pitchFamily="49" charset="-122"/>
                <a:ea typeface="隶书" panose="02010509060101010101" pitchFamily="49" charset="-122"/>
              </a:rPr>
              <a:t>用户定义子程序</a:t>
            </a:r>
            <a:r>
              <a:rPr lang="en-US" altLang="zh-CN">
                <a:solidFill>
                  <a:schemeClr val="hlink"/>
                </a:solidFill>
                <a:latin typeface="隶书" panose="02010509060101010101" pitchFamily="49" charset="-122"/>
                <a:ea typeface="隶书" panose="02010509060101010101" pitchFamily="49" charset="-122"/>
              </a:rPr>
              <a:t>]</a:t>
            </a:r>
          </a:p>
        </p:txBody>
      </p:sp>
      <p:sp>
        <p:nvSpPr>
          <p:cNvPr id="39953" name="Rectangle 17">
            <a:extLst>
              <a:ext uri="{FF2B5EF4-FFF2-40B4-BE49-F238E27FC236}">
                <a16:creationId xmlns:a16="http://schemas.microsoft.com/office/drawing/2014/main" id="{0951B59E-C4FA-4F66-96DD-58159FE6FFD6}"/>
              </a:ext>
            </a:extLst>
          </p:cNvPr>
          <p:cNvSpPr>
            <a:spLocks noChangeArrowheads="1"/>
          </p:cNvSpPr>
          <p:nvPr/>
        </p:nvSpPr>
        <p:spPr bwMode="auto">
          <a:xfrm>
            <a:off x="179388" y="3330575"/>
            <a:ext cx="42497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2 </a:t>
            </a:r>
            <a:r>
              <a:rPr lang="zh-CN" altLang="en-US">
                <a:solidFill>
                  <a:schemeClr val="tx1"/>
                </a:solidFill>
                <a:latin typeface="隶书" panose="02010509060101010101" pitchFamily="49" charset="-122"/>
                <a:ea typeface="隶书" panose="02010509060101010101" pitchFamily="49" charset="-122"/>
              </a:rPr>
              <a:t>构造</a:t>
            </a:r>
            <a:r>
              <a:rPr lang="en-US" altLang="zh-CN">
                <a:solidFill>
                  <a:schemeClr val="tx1"/>
                </a:solidFill>
                <a:latin typeface="隶书" panose="02010509060101010101" pitchFamily="49" charset="-122"/>
                <a:ea typeface="隶书" panose="02010509060101010101" pitchFamily="49" charset="-122"/>
              </a:rPr>
              <a:t>PASCAL</a:t>
            </a:r>
            <a:r>
              <a:rPr lang="zh-CN" altLang="en-US">
                <a:solidFill>
                  <a:schemeClr val="tx1"/>
                </a:solidFill>
                <a:latin typeface="隶书" panose="02010509060101010101" pitchFamily="49" charset="-122"/>
                <a:ea typeface="隶书" panose="02010509060101010101" pitchFamily="49" charset="-122"/>
              </a:rPr>
              <a:t>的保留关键字表</a:t>
            </a:r>
          </a:p>
        </p:txBody>
      </p:sp>
      <p:sp>
        <p:nvSpPr>
          <p:cNvPr id="39954" name="Rectangle 18">
            <a:extLst>
              <a:ext uri="{FF2B5EF4-FFF2-40B4-BE49-F238E27FC236}">
                <a16:creationId xmlns:a16="http://schemas.microsoft.com/office/drawing/2014/main" id="{DD8D0EE6-01AF-4FA0-95C8-44DA7D92E1EB}"/>
              </a:ext>
            </a:extLst>
          </p:cNvPr>
          <p:cNvSpPr>
            <a:spLocks noChangeArrowheads="1"/>
          </p:cNvSpPr>
          <p:nvPr/>
        </p:nvSpPr>
        <p:spPr bwMode="auto">
          <a:xfrm>
            <a:off x="179388" y="2060575"/>
            <a:ext cx="396081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为操作符、分隔符、标识 </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符、关键字定义各自的种</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类标识，便于分类处理。</a:t>
            </a:r>
          </a:p>
        </p:txBody>
      </p:sp>
      <p:sp>
        <p:nvSpPr>
          <p:cNvPr id="39955" name="Rectangle 19">
            <a:extLst>
              <a:ext uri="{FF2B5EF4-FFF2-40B4-BE49-F238E27FC236}">
                <a16:creationId xmlns:a16="http://schemas.microsoft.com/office/drawing/2014/main" id="{A0B684E5-A3A1-440F-93A3-A0B335D59AC4}"/>
              </a:ext>
            </a:extLst>
          </p:cNvPr>
          <p:cNvSpPr>
            <a:spLocks noChangeArrowheads="1"/>
          </p:cNvSpPr>
          <p:nvPr/>
        </p:nvSpPr>
        <p:spPr bwMode="auto">
          <a:xfrm>
            <a:off x="179388" y="3894138"/>
            <a:ext cx="45370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3 </a:t>
            </a:r>
            <a:r>
              <a:rPr lang="zh-CN" altLang="en-US">
                <a:solidFill>
                  <a:schemeClr val="tx1"/>
                </a:solidFill>
                <a:latin typeface="隶书" panose="02010509060101010101" pitchFamily="49" charset="-122"/>
                <a:ea typeface="隶书" panose="02010509060101010101" pitchFamily="49" charset="-122"/>
              </a:rPr>
              <a:t>将识别出来的记号</a:t>
            </a:r>
            <a:r>
              <a:rPr lang="en-US" altLang="zh-CN">
                <a:solidFill>
                  <a:schemeClr val="tx1"/>
                </a:solidFill>
                <a:latin typeface="隶书" panose="02010509060101010101" pitchFamily="49" charset="-122"/>
                <a:ea typeface="隶书" panose="02010509060101010101" pitchFamily="49" charset="-122"/>
              </a:rPr>
              <a:t>(token)</a:t>
            </a:r>
            <a:r>
              <a:rPr lang="zh-CN" altLang="en-US">
                <a:solidFill>
                  <a:schemeClr val="tx1"/>
                </a:solidFill>
                <a:latin typeface="隶书" panose="02010509060101010101" pitchFamily="49" charset="-122"/>
                <a:ea typeface="隶书" panose="02010509060101010101" pitchFamily="49" charset="-122"/>
              </a:rPr>
              <a:t>的属性值，保存到</a:t>
            </a:r>
            <a:r>
              <a:rPr lang="en-US" altLang="zh-CN">
                <a:solidFill>
                  <a:schemeClr val="tx1"/>
                </a:solidFill>
                <a:latin typeface="隶书" panose="02010509060101010101" pitchFamily="49" charset="-122"/>
                <a:ea typeface="隶书" panose="02010509060101010101" pitchFamily="49" charset="-122"/>
              </a:rPr>
              <a:t>yylval</a:t>
            </a:r>
            <a:r>
              <a:rPr lang="zh-CN" altLang="en-US">
                <a:solidFill>
                  <a:schemeClr val="tx1"/>
                </a:solidFill>
                <a:latin typeface="隶书" panose="02010509060101010101" pitchFamily="49" charset="-122"/>
                <a:ea typeface="隶书" panose="02010509060101010101" pitchFamily="49" charset="-122"/>
              </a:rPr>
              <a:t>。因此需要重新定义 </a:t>
            </a:r>
            <a:r>
              <a:rPr lang="en-US" altLang="zh-CN">
                <a:solidFill>
                  <a:schemeClr val="tx1"/>
                </a:solidFill>
                <a:latin typeface="隶书" panose="02010509060101010101" pitchFamily="49" charset="-122"/>
                <a:ea typeface="隶书" panose="02010509060101010101" pitchFamily="49" charset="-122"/>
              </a:rPr>
              <a:t>yylval </a:t>
            </a:r>
            <a:r>
              <a:rPr lang="zh-CN" altLang="en-US">
                <a:solidFill>
                  <a:schemeClr val="tx1"/>
                </a:solidFill>
                <a:latin typeface="隶书" panose="02010509060101010101" pitchFamily="49" charset="-122"/>
                <a:ea typeface="隶书" panose="02010509060101010101" pitchFamily="49" charset="-122"/>
              </a:rPr>
              <a:t>的类型。</a:t>
            </a:r>
          </a:p>
        </p:txBody>
      </p:sp>
      <p:sp>
        <p:nvSpPr>
          <p:cNvPr id="64525" name="Text Box 20">
            <a:extLst>
              <a:ext uri="{FF2B5EF4-FFF2-40B4-BE49-F238E27FC236}">
                <a16:creationId xmlns:a16="http://schemas.microsoft.com/office/drawing/2014/main" id="{6162E4EA-9A14-4D62-9515-890D388A270F}"/>
              </a:ext>
            </a:extLst>
          </p:cNvPr>
          <p:cNvSpPr txBox="1">
            <a:spLocks noChangeArrowheads="1"/>
          </p:cNvSpPr>
          <p:nvPr/>
        </p:nvSpPr>
        <p:spPr bwMode="auto">
          <a:xfrm>
            <a:off x="5364163" y="1628775"/>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en-US" altLang="zh-CN">
                <a:solidFill>
                  <a:schemeClr val="tx1"/>
                </a:solidFill>
                <a:latin typeface="Arial" panose="020B0604020202020204" pitchFamily="34" charset="0"/>
              </a:rPr>
              <a:t>Lex</a:t>
            </a:r>
            <a:r>
              <a:rPr lang="zh-CN" altLang="en-US">
                <a:solidFill>
                  <a:schemeClr val="tx1"/>
                </a:solidFill>
                <a:latin typeface="Arial" panose="020B0604020202020204" pitchFamily="34" charset="0"/>
              </a:rPr>
              <a:t>源程序结构</a:t>
            </a:r>
          </a:p>
        </p:txBody>
      </p:sp>
      <p:sp>
        <p:nvSpPr>
          <p:cNvPr id="15" name="矩形 14">
            <a:extLst>
              <a:ext uri="{FF2B5EF4-FFF2-40B4-BE49-F238E27FC236}">
                <a16:creationId xmlns:a16="http://schemas.microsoft.com/office/drawing/2014/main" id="{AEAE4482-EC93-43FD-B6D5-B7EDA8C217D4}"/>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 calcmode="lin" valueType="num">
                                      <p:cBhvr additive="base">
                                        <p:cTn id="7" dur="500" fill="hold"/>
                                        <p:tgtEl>
                                          <p:spTgt spid="39939"/>
                                        </p:tgtEl>
                                        <p:attrNameLst>
                                          <p:attrName>ppt_x</p:attrName>
                                        </p:attrNameLst>
                                      </p:cBhvr>
                                      <p:tavLst>
                                        <p:tav tm="0">
                                          <p:val>
                                            <p:strVal val="0-#ppt_w/2"/>
                                          </p:val>
                                        </p:tav>
                                        <p:tav tm="100000">
                                          <p:val>
                                            <p:strVal val="#ppt_x"/>
                                          </p:val>
                                        </p:tav>
                                      </p:tavLst>
                                    </p:anim>
                                    <p:anim calcmode="lin" valueType="num">
                                      <p:cBhvr additive="base">
                                        <p:cTn id="8" dur="500" fill="hold"/>
                                        <p:tgtEl>
                                          <p:spTgt spid="3993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944"/>
                                        </p:tgtEl>
                                        <p:attrNameLst>
                                          <p:attrName>style.visibility</p:attrName>
                                        </p:attrNameLst>
                                      </p:cBhvr>
                                      <p:to>
                                        <p:strVal val="visible"/>
                                      </p:to>
                                    </p:set>
                                    <p:anim calcmode="lin" valueType="num">
                                      <p:cBhvr additive="base">
                                        <p:cTn id="11" dur="500" fill="hold"/>
                                        <p:tgtEl>
                                          <p:spTgt spid="39944"/>
                                        </p:tgtEl>
                                        <p:attrNameLst>
                                          <p:attrName>ppt_x</p:attrName>
                                        </p:attrNameLst>
                                      </p:cBhvr>
                                      <p:tavLst>
                                        <p:tav tm="0">
                                          <p:val>
                                            <p:strVal val="0-#ppt_w/2"/>
                                          </p:val>
                                        </p:tav>
                                        <p:tav tm="100000">
                                          <p:val>
                                            <p:strVal val="#ppt_x"/>
                                          </p:val>
                                        </p:tav>
                                      </p:tavLst>
                                    </p:anim>
                                    <p:anim calcmode="lin" valueType="num">
                                      <p:cBhvr additive="base">
                                        <p:cTn id="12" dur="500" fill="hold"/>
                                        <p:tgtEl>
                                          <p:spTgt spid="3994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9953"/>
                                        </p:tgtEl>
                                        <p:attrNameLst>
                                          <p:attrName>style.visibility</p:attrName>
                                        </p:attrNameLst>
                                      </p:cBhvr>
                                      <p:to>
                                        <p:strVal val="visible"/>
                                      </p:to>
                                    </p:set>
                                    <p:anim calcmode="lin" valueType="num">
                                      <p:cBhvr additive="base">
                                        <p:cTn id="15" dur="500" fill="hold"/>
                                        <p:tgtEl>
                                          <p:spTgt spid="39953"/>
                                        </p:tgtEl>
                                        <p:attrNameLst>
                                          <p:attrName>ppt_x</p:attrName>
                                        </p:attrNameLst>
                                      </p:cBhvr>
                                      <p:tavLst>
                                        <p:tav tm="0">
                                          <p:val>
                                            <p:strVal val="0-#ppt_w/2"/>
                                          </p:val>
                                        </p:tav>
                                        <p:tav tm="100000">
                                          <p:val>
                                            <p:strVal val="#ppt_x"/>
                                          </p:val>
                                        </p:tav>
                                      </p:tavLst>
                                    </p:anim>
                                    <p:anim calcmode="lin" valueType="num">
                                      <p:cBhvr additive="base">
                                        <p:cTn id="16" dur="500" fill="hold"/>
                                        <p:tgtEl>
                                          <p:spTgt spid="3995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9954"/>
                                        </p:tgtEl>
                                        <p:attrNameLst>
                                          <p:attrName>style.visibility</p:attrName>
                                        </p:attrNameLst>
                                      </p:cBhvr>
                                      <p:to>
                                        <p:strVal val="visible"/>
                                      </p:to>
                                    </p:set>
                                    <p:anim calcmode="lin" valueType="num">
                                      <p:cBhvr additive="base">
                                        <p:cTn id="19" dur="500" fill="hold"/>
                                        <p:tgtEl>
                                          <p:spTgt spid="39954"/>
                                        </p:tgtEl>
                                        <p:attrNameLst>
                                          <p:attrName>ppt_x</p:attrName>
                                        </p:attrNameLst>
                                      </p:cBhvr>
                                      <p:tavLst>
                                        <p:tav tm="0">
                                          <p:val>
                                            <p:strVal val="0-#ppt_w/2"/>
                                          </p:val>
                                        </p:tav>
                                        <p:tav tm="100000">
                                          <p:val>
                                            <p:strVal val="#ppt_x"/>
                                          </p:val>
                                        </p:tav>
                                      </p:tavLst>
                                    </p:anim>
                                    <p:anim calcmode="lin" valueType="num">
                                      <p:cBhvr additive="base">
                                        <p:cTn id="20" dur="500" fill="hold"/>
                                        <p:tgtEl>
                                          <p:spTgt spid="3995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9955"/>
                                        </p:tgtEl>
                                        <p:attrNameLst>
                                          <p:attrName>style.visibility</p:attrName>
                                        </p:attrNameLst>
                                      </p:cBhvr>
                                      <p:to>
                                        <p:strVal val="visible"/>
                                      </p:to>
                                    </p:set>
                                    <p:anim calcmode="lin" valueType="num">
                                      <p:cBhvr additive="base">
                                        <p:cTn id="23" dur="500" fill="hold"/>
                                        <p:tgtEl>
                                          <p:spTgt spid="39955"/>
                                        </p:tgtEl>
                                        <p:attrNameLst>
                                          <p:attrName>ppt_x</p:attrName>
                                        </p:attrNameLst>
                                      </p:cBhvr>
                                      <p:tavLst>
                                        <p:tav tm="0">
                                          <p:val>
                                            <p:strVal val="0-#ppt_w/2"/>
                                          </p:val>
                                        </p:tav>
                                        <p:tav tm="100000">
                                          <p:val>
                                            <p:strVal val="#ppt_x"/>
                                          </p:val>
                                        </p:tav>
                                      </p:tavLst>
                                    </p:anim>
                                    <p:anim calcmode="lin" valueType="num">
                                      <p:cBhvr additive="base">
                                        <p:cTn id="24" dur="500" fill="hold"/>
                                        <p:tgtEl>
                                          <p:spTgt spid="39955"/>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9950"/>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39951"/>
                                        </p:tgtEl>
                                        <p:attrNameLst>
                                          <p:attrName>style.visibility</p:attrName>
                                        </p:attrNameLst>
                                      </p:cBhvr>
                                      <p:to>
                                        <p:strVal val="visible"/>
                                      </p:to>
                                    </p:set>
                                    <p:animEffect transition="in" filter="wipe(down)">
                                      <p:cBhvr>
                                        <p:cTn id="31" dur="500"/>
                                        <p:tgtEl>
                                          <p:spTgt spid="39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4" grpId="0"/>
      <p:bldP spid="39950" grpId="0" animBg="1"/>
      <p:bldP spid="39953" grpId="0"/>
      <p:bldP spid="39954" grpId="0"/>
      <p:bldP spid="399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D6FCB768-3AC0-45C4-BE24-7FECBA37E8D1}"/>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4D0EA156-CC5F-467E-908F-96128143C485}" type="slidenum">
              <a:rPr lang="en-US" altLang="zh-CN" b="0">
                <a:solidFill>
                  <a:srgbClr val="000000"/>
                </a:solidFill>
                <a:latin typeface="Verdana" panose="020B0604030504040204" pitchFamily="34" charset="0"/>
              </a:rPr>
              <a:pPr algn="l"/>
              <a:t>33</a:t>
            </a:fld>
            <a:endParaRPr lang="en-US" altLang="zh-CN" b="0">
              <a:solidFill>
                <a:srgbClr val="000000"/>
              </a:solidFill>
              <a:latin typeface="Verdana" panose="020B0604030504040204" pitchFamily="34" charset="0"/>
            </a:endParaRPr>
          </a:p>
        </p:txBody>
      </p:sp>
      <p:sp>
        <p:nvSpPr>
          <p:cNvPr id="66563" name="Rectangle 13">
            <a:extLst>
              <a:ext uri="{FF2B5EF4-FFF2-40B4-BE49-F238E27FC236}">
                <a16:creationId xmlns:a16="http://schemas.microsoft.com/office/drawing/2014/main" id="{C7867183-DC3C-469B-A0A0-0D7C3E95F77C}"/>
              </a:ext>
            </a:extLst>
          </p:cNvPr>
          <p:cNvSpPr>
            <a:spLocks noChangeArrowheads="1"/>
          </p:cNvSpPr>
          <p:nvPr/>
        </p:nvSpPr>
        <p:spPr bwMode="auto">
          <a:xfrm>
            <a:off x="179388" y="3357563"/>
            <a:ext cx="4464050" cy="792162"/>
          </a:xfrm>
          <a:prstGeom prst="rect">
            <a:avLst/>
          </a:prstGeom>
          <a:noFill/>
          <a:ln w="1270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66564" name="Rectangle 3">
            <a:extLst>
              <a:ext uri="{FF2B5EF4-FFF2-40B4-BE49-F238E27FC236}">
                <a16:creationId xmlns:a16="http://schemas.microsoft.com/office/drawing/2014/main" id="{908FFD85-193E-44CD-A721-FE05768C6425}"/>
              </a:ext>
            </a:extLst>
          </p:cNvPr>
          <p:cNvSpPr>
            <a:spLocks noChangeArrowheads="1"/>
          </p:cNvSpPr>
          <p:nvPr/>
        </p:nvSpPr>
        <p:spPr bwMode="auto">
          <a:xfrm>
            <a:off x="2230438" y="419258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r>
              <a:rPr lang="en-US" altLang="zh-CN" sz="1000">
                <a:solidFill>
                  <a:schemeClr val="tx1"/>
                </a:solidFill>
                <a:latin typeface="Arial" panose="020B0604020202020204" pitchFamily="34" charset="0"/>
              </a:rPr>
            </a:br>
            <a:endParaRPr lang="en-US" altLang="zh-CN">
              <a:solidFill>
                <a:schemeClr val="tx1"/>
              </a:solidFill>
              <a:latin typeface="Arial" panose="020B0604020202020204" pitchFamily="34" charset="0"/>
            </a:endParaRPr>
          </a:p>
        </p:txBody>
      </p:sp>
      <p:sp>
        <p:nvSpPr>
          <p:cNvPr id="66565" name="Rectangle 4">
            <a:extLst>
              <a:ext uri="{FF2B5EF4-FFF2-40B4-BE49-F238E27FC236}">
                <a16:creationId xmlns:a16="http://schemas.microsoft.com/office/drawing/2014/main" id="{37A6186E-D4BB-4807-991A-17CC2A6D8228}"/>
              </a:ext>
            </a:extLst>
          </p:cNvPr>
          <p:cNvSpPr>
            <a:spLocks noChangeArrowheads="1"/>
          </p:cNvSpPr>
          <p:nvPr/>
        </p:nvSpPr>
        <p:spPr bwMode="auto">
          <a:xfrm>
            <a:off x="0" y="2147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endParaRPr lang="zh-CN" altLang="zh-CN">
              <a:solidFill>
                <a:schemeClr val="tx1"/>
              </a:solidFill>
              <a:latin typeface="Arial" panose="020B0604020202020204" pitchFamily="34" charset="0"/>
            </a:endParaRPr>
          </a:p>
        </p:txBody>
      </p:sp>
      <p:sp>
        <p:nvSpPr>
          <p:cNvPr id="66566" name="Rectangle 8">
            <a:extLst>
              <a:ext uri="{FF2B5EF4-FFF2-40B4-BE49-F238E27FC236}">
                <a16:creationId xmlns:a16="http://schemas.microsoft.com/office/drawing/2014/main" id="{FD63F443-7306-4040-8863-0B0C02A2483F}"/>
              </a:ext>
            </a:extLst>
          </p:cNvPr>
          <p:cNvSpPr>
            <a:spLocks noChangeArrowheads="1"/>
          </p:cNvSpPr>
          <p:nvPr/>
        </p:nvSpPr>
        <p:spPr bwMode="auto">
          <a:xfrm>
            <a:off x="179388" y="1484313"/>
            <a:ext cx="38877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zh-CN" altLang="en-US">
                <a:solidFill>
                  <a:schemeClr val="accent2"/>
                </a:solidFill>
                <a:latin typeface="隶书" panose="02010509060101010101" pitchFamily="49" charset="-122"/>
                <a:ea typeface="隶书" panose="02010509060101010101" pitchFamily="49" charset="-122"/>
              </a:rPr>
              <a:t>需要预先构造的内容：</a:t>
            </a:r>
          </a:p>
        </p:txBody>
      </p:sp>
      <p:sp>
        <p:nvSpPr>
          <p:cNvPr id="66567" name="Rectangle 10">
            <a:extLst>
              <a:ext uri="{FF2B5EF4-FFF2-40B4-BE49-F238E27FC236}">
                <a16:creationId xmlns:a16="http://schemas.microsoft.com/office/drawing/2014/main" id="{1E0006E1-C766-45CC-94F3-43B2C09D204F}"/>
              </a:ext>
            </a:extLst>
          </p:cNvPr>
          <p:cNvSpPr>
            <a:spLocks noChangeArrowheads="1"/>
          </p:cNvSpPr>
          <p:nvPr/>
        </p:nvSpPr>
        <p:spPr bwMode="auto">
          <a:xfrm>
            <a:off x="179388" y="2205038"/>
            <a:ext cx="42481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4 </a:t>
            </a:r>
            <a:r>
              <a:rPr lang="zh-CN" altLang="en-US">
                <a:solidFill>
                  <a:schemeClr val="tx1"/>
                </a:solidFill>
                <a:latin typeface="隶书" panose="02010509060101010101" pitchFamily="49" charset="-122"/>
                <a:ea typeface="隶书" panose="02010509060101010101" pitchFamily="49" charset="-122"/>
              </a:rPr>
              <a:t>定义词法规则和处理动作。</a:t>
            </a:r>
          </a:p>
        </p:txBody>
      </p:sp>
      <p:sp>
        <p:nvSpPr>
          <p:cNvPr id="66568" name="Rectangle 11">
            <a:extLst>
              <a:ext uri="{FF2B5EF4-FFF2-40B4-BE49-F238E27FC236}">
                <a16:creationId xmlns:a16="http://schemas.microsoft.com/office/drawing/2014/main" id="{4DB75F55-D619-4958-9297-67DDF82A8D67}"/>
              </a:ext>
            </a:extLst>
          </p:cNvPr>
          <p:cNvSpPr>
            <a:spLocks noChangeArrowheads="1"/>
          </p:cNvSpPr>
          <p:nvPr/>
        </p:nvSpPr>
        <p:spPr bwMode="auto">
          <a:xfrm>
            <a:off x="179388" y="3500438"/>
            <a:ext cx="39608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buFont typeface="Wingdings" panose="05000000000000000000" pitchFamily="2" charset="2"/>
              <a:buNone/>
            </a:pPr>
            <a:r>
              <a:rPr lang="en-US" altLang="zh-CN">
                <a:solidFill>
                  <a:schemeClr val="tx1"/>
                </a:solidFill>
                <a:latin typeface="隶书" panose="02010509060101010101" pitchFamily="49" charset="-122"/>
                <a:ea typeface="隶书" panose="02010509060101010101" pitchFamily="49" charset="-122"/>
              </a:rPr>
              <a:t>5 </a:t>
            </a:r>
            <a:r>
              <a:rPr lang="zh-CN" altLang="en-US">
                <a:solidFill>
                  <a:schemeClr val="tx1"/>
                </a:solidFill>
                <a:latin typeface="隶书" panose="02010509060101010101" pitchFamily="49" charset="-122"/>
                <a:ea typeface="隶书" panose="02010509060101010101" pitchFamily="49" charset="-122"/>
              </a:rPr>
              <a:t>定义其他辅助代码。</a:t>
            </a:r>
          </a:p>
        </p:txBody>
      </p:sp>
      <p:sp>
        <p:nvSpPr>
          <p:cNvPr id="66569" name="Rectangle 12">
            <a:extLst>
              <a:ext uri="{FF2B5EF4-FFF2-40B4-BE49-F238E27FC236}">
                <a16:creationId xmlns:a16="http://schemas.microsoft.com/office/drawing/2014/main" id="{D9FB574F-13CB-4D5E-A22C-67949D7A1DF0}"/>
              </a:ext>
            </a:extLst>
          </p:cNvPr>
          <p:cNvSpPr>
            <a:spLocks noChangeArrowheads="1"/>
          </p:cNvSpPr>
          <p:nvPr/>
        </p:nvSpPr>
        <p:spPr bwMode="auto">
          <a:xfrm>
            <a:off x="179388" y="2060575"/>
            <a:ext cx="4464050" cy="936625"/>
          </a:xfrm>
          <a:prstGeom prst="rect">
            <a:avLst/>
          </a:prstGeom>
          <a:noFill/>
          <a:ln w="1270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66570" name="Line 15">
            <a:extLst>
              <a:ext uri="{FF2B5EF4-FFF2-40B4-BE49-F238E27FC236}">
                <a16:creationId xmlns:a16="http://schemas.microsoft.com/office/drawing/2014/main" id="{5136ABF8-A515-4C69-8BCC-8B3F791510B5}"/>
              </a:ext>
            </a:extLst>
          </p:cNvPr>
          <p:cNvSpPr>
            <a:spLocks noChangeShapeType="1"/>
          </p:cNvSpPr>
          <p:nvPr/>
        </p:nvSpPr>
        <p:spPr bwMode="auto">
          <a:xfrm>
            <a:off x="4356100" y="3789363"/>
            <a:ext cx="1008063" cy="215900"/>
          </a:xfrm>
          <a:prstGeom prst="line">
            <a:avLst/>
          </a:prstGeom>
          <a:noFill/>
          <a:ln w="19050">
            <a:solidFill>
              <a:schemeClr val="hlink"/>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6571" name="Rectangle 16">
            <a:extLst>
              <a:ext uri="{FF2B5EF4-FFF2-40B4-BE49-F238E27FC236}">
                <a16:creationId xmlns:a16="http://schemas.microsoft.com/office/drawing/2014/main" id="{4AC1A362-653E-42C9-BDDE-7DB2D5F943F2}"/>
              </a:ext>
            </a:extLst>
          </p:cNvPr>
          <p:cNvSpPr>
            <a:spLocks noChangeArrowheads="1"/>
          </p:cNvSpPr>
          <p:nvPr/>
        </p:nvSpPr>
        <p:spPr bwMode="auto">
          <a:xfrm>
            <a:off x="5292725" y="2276475"/>
            <a:ext cx="2735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声明</a:t>
            </a:r>
            <a:r>
              <a:rPr lang="en-US" altLang="zh-CN">
                <a:solidFill>
                  <a:schemeClr val="hlink"/>
                </a:solidFill>
                <a:latin typeface="隶书" panose="02010509060101010101" pitchFamily="49" charset="-122"/>
                <a:ea typeface="隶书" panose="02010509060101010101" pitchFamily="49" charset="-122"/>
              </a:rPr>
              <a:t>]</a:t>
            </a:r>
          </a:p>
          <a:p>
            <a:pPr eaLnBrk="1" hangingPunct="1"/>
            <a:r>
              <a:rPr lang="en-US" altLang="zh-CN">
                <a:solidFill>
                  <a:schemeClr val="accent2"/>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	</a:t>
            </a:r>
          </a:p>
          <a:p>
            <a:pPr eaLnBrk="1" hangingPunct="1"/>
            <a:r>
              <a:rPr lang="zh-CN" altLang="en-US">
                <a:solidFill>
                  <a:schemeClr val="tx1"/>
                </a:solidFill>
                <a:latin typeface="隶书" panose="02010509060101010101" pitchFamily="49" charset="-122"/>
                <a:ea typeface="隶书" panose="02010509060101010101" pitchFamily="49" charset="-122"/>
              </a:rPr>
              <a:t>翻译规则 </a:t>
            </a:r>
          </a:p>
          <a:p>
            <a:pPr eaLnBrk="1" hangingPunct="1"/>
            <a:r>
              <a:rPr lang="en-US" altLang="zh-CN">
                <a:solidFill>
                  <a:schemeClr val="hlink"/>
                </a:solidFill>
                <a:latin typeface="隶书" panose="02010509060101010101" pitchFamily="49" charset="-122"/>
                <a:ea typeface="隶书" panose="02010509060101010101" pitchFamily="49" charset="-122"/>
              </a:rPr>
              <a:t>[</a:t>
            </a:r>
            <a:r>
              <a:rPr lang="en-US" altLang="zh-CN">
                <a:solidFill>
                  <a:schemeClr val="accent2"/>
                </a:solidFill>
                <a:latin typeface="隶书" panose="02010509060101010101" pitchFamily="49" charset="-122"/>
                <a:ea typeface="隶书" panose="02010509060101010101" pitchFamily="49" charset="-122"/>
              </a:rPr>
              <a:t>%%</a:t>
            </a:r>
          </a:p>
          <a:p>
            <a:pPr eaLnBrk="1" hangingPunct="1"/>
            <a:r>
              <a:rPr lang="zh-CN" altLang="en-US">
                <a:solidFill>
                  <a:schemeClr val="tx1"/>
                </a:solidFill>
                <a:latin typeface="隶书" panose="02010509060101010101" pitchFamily="49" charset="-122"/>
                <a:ea typeface="隶书" panose="02010509060101010101" pitchFamily="49" charset="-122"/>
              </a:rPr>
              <a:t>用户定义子程序</a:t>
            </a:r>
            <a:r>
              <a:rPr lang="en-US" altLang="zh-CN">
                <a:solidFill>
                  <a:schemeClr val="hlink"/>
                </a:solidFill>
                <a:latin typeface="隶书" panose="02010509060101010101" pitchFamily="49" charset="-122"/>
                <a:ea typeface="隶书" panose="02010509060101010101" pitchFamily="49" charset="-122"/>
              </a:rPr>
              <a:t>]</a:t>
            </a:r>
          </a:p>
        </p:txBody>
      </p:sp>
      <p:sp>
        <p:nvSpPr>
          <p:cNvPr id="66572" name="Line 17">
            <a:extLst>
              <a:ext uri="{FF2B5EF4-FFF2-40B4-BE49-F238E27FC236}">
                <a16:creationId xmlns:a16="http://schemas.microsoft.com/office/drawing/2014/main" id="{EB4B22F3-369E-46AB-A352-050C29BAFB52}"/>
              </a:ext>
            </a:extLst>
          </p:cNvPr>
          <p:cNvSpPr>
            <a:spLocks noChangeShapeType="1"/>
          </p:cNvSpPr>
          <p:nvPr/>
        </p:nvSpPr>
        <p:spPr bwMode="auto">
          <a:xfrm>
            <a:off x="4140200" y="2636838"/>
            <a:ext cx="1223963" cy="576262"/>
          </a:xfrm>
          <a:prstGeom prst="line">
            <a:avLst/>
          </a:prstGeom>
          <a:noFill/>
          <a:ln w="19050">
            <a:solidFill>
              <a:schemeClr val="hlink"/>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42002" name="Text Box 18">
            <a:extLst>
              <a:ext uri="{FF2B5EF4-FFF2-40B4-BE49-F238E27FC236}">
                <a16:creationId xmlns:a16="http://schemas.microsoft.com/office/drawing/2014/main" id="{E577F898-8B52-4EAB-A172-2EB73780AE79}"/>
              </a:ext>
            </a:extLst>
          </p:cNvPr>
          <p:cNvSpPr txBox="1">
            <a:spLocks noChangeArrowheads="1"/>
          </p:cNvSpPr>
          <p:nvPr/>
        </p:nvSpPr>
        <p:spPr bwMode="auto">
          <a:xfrm>
            <a:off x="395288" y="4365625"/>
            <a:ext cx="75612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sz="2000">
                <a:solidFill>
                  <a:schemeClr val="tx1"/>
                </a:solidFill>
                <a:latin typeface="Arial" panose="020B0604020202020204" pitchFamily="34" charset="0"/>
              </a:rPr>
              <a:t>具体代码请参见 </a:t>
            </a:r>
            <a:r>
              <a:rPr lang="en-US" altLang="zh-CN" sz="2000">
                <a:solidFill>
                  <a:schemeClr val="tx1"/>
                </a:solidFill>
                <a:latin typeface="Arial" panose="020B0604020202020204" pitchFamily="34" charset="0"/>
              </a:rPr>
              <a:t>pascal_lex.l  </a:t>
            </a:r>
          </a:p>
          <a:p>
            <a:pPr eaLnBrk="1" hangingPunct="1"/>
            <a:r>
              <a:rPr lang="zh-CN" altLang="en-US" sz="2000">
                <a:solidFill>
                  <a:schemeClr val="tx1"/>
                </a:solidFill>
                <a:latin typeface="Arial" panose="020B0604020202020204" pitchFamily="34" charset="0"/>
              </a:rPr>
              <a:t>使用方法：</a:t>
            </a:r>
          </a:p>
          <a:p>
            <a:pPr eaLnBrk="1" hangingPunct="1"/>
            <a:r>
              <a:rPr lang="zh-CN" altLang="en-US" sz="2000">
                <a:solidFill>
                  <a:schemeClr val="tx1"/>
                </a:solidFill>
                <a:latin typeface="Arial" panose="020B0604020202020204" pitchFamily="34" charset="0"/>
              </a:rPr>
              <a:t>    </a:t>
            </a:r>
            <a:r>
              <a:rPr lang="en-US" altLang="zh-CN" sz="2000">
                <a:solidFill>
                  <a:schemeClr val="tx1"/>
                </a:solidFill>
                <a:latin typeface="Arial" panose="020B0604020202020204" pitchFamily="34" charset="0"/>
              </a:rPr>
              <a:t>flex  -o  pascal_lex.c pascal_lex.l    </a:t>
            </a:r>
            <a:r>
              <a:rPr lang="zh-CN" altLang="en-US" sz="2000">
                <a:solidFill>
                  <a:schemeClr val="tx1"/>
                </a:solidFill>
                <a:latin typeface="Arial" panose="020B0604020202020204" pitchFamily="34" charset="0"/>
              </a:rPr>
              <a:t>生成词法分析器的</a:t>
            </a:r>
            <a:r>
              <a:rPr lang="en-US" altLang="zh-CN" sz="2000">
                <a:solidFill>
                  <a:schemeClr val="tx1"/>
                </a:solidFill>
                <a:latin typeface="Arial" panose="020B0604020202020204" pitchFamily="34" charset="0"/>
              </a:rPr>
              <a:t>C</a:t>
            </a:r>
            <a:r>
              <a:rPr lang="zh-CN" altLang="en-US" sz="2000">
                <a:solidFill>
                  <a:schemeClr val="tx1"/>
                </a:solidFill>
                <a:latin typeface="Arial" panose="020B0604020202020204" pitchFamily="34" charset="0"/>
              </a:rPr>
              <a:t>代码</a:t>
            </a:r>
          </a:p>
          <a:p>
            <a:pPr eaLnBrk="1" hangingPunct="1"/>
            <a:r>
              <a:rPr lang="zh-CN" altLang="en-US" sz="2000">
                <a:solidFill>
                  <a:schemeClr val="tx1"/>
                </a:solidFill>
                <a:latin typeface="Arial" panose="020B0604020202020204" pitchFamily="34" charset="0"/>
              </a:rPr>
              <a:t>    </a:t>
            </a:r>
            <a:r>
              <a:rPr lang="en-US" altLang="zh-CN" sz="2000">
                <a:solidFill>
                  <a:schemeClr val="tx1"/>
                </a:solidFill>
                <a:latin typeface="Arial" panose="020B0604020202020204" pitchFamily="34" charset="0"/>
              </a:rPr>
              <a:t>gcc  -o mypas  pascal_lex.c             </a:t>
            </a:r>
            <a:r>
              <a:rPr lang="zh-CN" altLang="en-US" sz="2000">
                <a:solidFill>
                  <a:schemeClr val="tx1"/>
                </a:solidFill>
                <a:latin typeface="Arial" panose="020B0604020202020204" pitchFamily="34" charset="0"/>
              </a:rPr>
              <a:t>生成可执行的词法分析器</a:t>
            </a:r>
          </a:p>
          <a:p>
            <a:pPr eaLnBrk="1" hangingPunct="1"/>
            <a:r>
              <a:rPr lang="zh-CN" altLang="en-US" sz="2000">
                <a:solidFill>
                  <a:schemeClr val="tx1"/>
                </a:solidFill>
                <a:latin typeface="Arial" panose="020B0604020202020204" pitchFamily="34" charset="0"/>
              </a:rPr>
              <a:t>    </a:t>
            </a:r>
            <a:r>
              <a:rPr lang="en-US" altLang="zh-CN" sz="2000">
                <a:solidFill>
                  <a:schemeClr val="tx1"/>
                </a:solidFill>
                <a:latin typeface="Arial" panose="020B0604020202020204" pitchFamily="34" charset="0"/>
              </a:rPr>
              <a:t>mypas   pascal.pas                        </a:t>
            </a:r>
            <a:r>
              <a:rPr lang="zh-CN" altLang="en-US" sz="2000">
                <a:solidFill>
                  <a:schemeClr val="tx1"/>
                </a:solidFill>
                <a:latin typeface="Arial" panose="020B0604020202020204" pitchFamily="34" charset="0"/>
              </a:rPr>
              <a:t>识别文件</a:t>
            </a:r>
            <a:r>
              <a:rPr lang="en-US" altLang="zh-CN" sz="2000">
                <a:solidFill>
                  <a:schemeClr val="tx1"/>
                </a:solidFill>
                <a:latin typeface="Arial" panose="020B0604020202020204" pitchFamily="34" charset="0"/>
              </a:rPr>
              <a:t>pascal.pas</a:t>
            </a:r>
            <a:r>
              <a:rPr lang="zh-CN" altLang="en-US" sz="2000">
                <a:solidFill>
                  <a:schemeClr val="tx1"/>
                </a:solidFill>
                <a:latin typeface="Arial" panose="020B0604020202020204" pitchFamily="34" charset="0"/>
              </a:rPr>
              <a:t>中的记号</a:t>
            </a:r>
          </a:p>
        </p:txBody>
      </p:sp>
      <p:sp>
        <p:nvSpPr>
          <p:cNvPr id="66574" name="Text Box 19">
            <a:extLst>
              <a:ext uri="{FF2B5EF4-FFF2-40B4-BE49-F238E27FC236}">
                <a16:creationId xmlns:a16="http://schemas.microsoft.com/office/drawing/2014/main" id="{6BF455EF-DC96-4FD3-B379-E02519E4BAEC}"/>
              </a:ext>
            </a:extLst>
          </p:cNvPr>
          <p:cNvSpPr txBox="1">
            <a:spLocks noChangeArrowheads="1"/>
          </p:cNvSpPr>
          <p:nvPr/>
        </p:nvSpPr>
        <p:spPr bwMode="auto">
          <a:xfrm>
            <a:off x="5364163" y="1628775"/>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en-US" altLang="zh-CN">
                <a:solidFill>
                  <a:schemeClr val="tx1"/>
                </a:solidFill>
                <a:latin typeface="Arial" panose="020B0604020202020204" pitchFamily="34" charset="0"/>
              </a:rPr>
              <a:t>Lex</a:t>
            </a:r>
            <a:r>
              <a:rPr lang="zh-CN" altLang="en-US">
                <a:solidFill>
                  <a:schemeClr val="tx1"/>
                </a:solidFill>
                <a:latin typeface="Arial" panose="020B0604020202020204" pitchFamily="34" charset="0"/>
              </a:rPr>
              <a:t>源程序结构</a:t>
            </a:r>
          </a:p>
        </p:txBody>
      </p:sp>
      <p:sp>
        <p:nvSpPr>
          <p:cNvPr id="66575" name="Rectangle 2">
            <a:extLst>
              <a:ext uri="{FF2B5EF4-FFF2-40B4-BE49-F238E27FC236}">
                <a16:creationId xmlns:a16="http://schemas.microsoft.com/office/drawing/2014/main" id="{17FB322F-C415-49DB-884B-15D2A0DB0709}"/>
              </a:ext>
            </a:extLst>
          </p:cNvPr>
          <p:cNvSpPr txBox="1">
            <a:spLocks noChangeArrowheads="1"/>
          </p:cNvSpPr>
          <p:nvPr/>
        </p:nvSpPr>
        <p:spPr bwMode="auto">
          <a:xfrm>
            <a:off x="-18661" y="216227"/>
            <a:ext cx="48958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ea typeface="方正舒体" panose="02010601030101010101" pitchFamily="2" charset="-122"/>
              </a:defRPr>
            </a:lvl1pPr>
            <a:lvl2pPr marL="742950" indent="-285750" defTabSz="45720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ea typeface="方正舒体" panose="02010601030101010101" pitchFamily="2" charset="-122"/>
              </a:defRPr>
            </a:lvl2pPr>
            <a:lvl3pPr marL="1200150" indent="-285750" defTabSz="4572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ea typeface="方正舒体" panose="02010601030101010101" pitchFamily="2" charset="-122"/>
              </a:defRPr>
            </a:lvl3pPr>
            <a:lvl4pPr marL="1543050" indent="-171450" defTabSz="4572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ea typeface="方正舒体" panose="02010601030101010101" pitchFamily="2" charset="-122"/>
              </a:defRPr>
            </a:lvl4pPr>
            <a:lvl5pPr marL="2000250" indent="-171450" defTabSz="4572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ea typeface="方正舒体" panose="02010601030101010101" pitchFamily="2" charset="-122"/>
              </a:defRPr>
            </a:lvl5pPr>
            <a:lvl6pPr marL="2457450" indent="-17145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ea typeface="方正舒体" panose="02010601030101010101" pitchFamily="2" charset="-122"/>
              </a:defRPr>
            </a:lvl6pPr>
            <a:lvl7pPr marL="2914650" indent="-17145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ea typeface="方正舒体" panose="02010601030101010101" pitchFamily="2" charset="-122"/>
              </a:defRPr>
            </a:lvl7pPr>
            <a:lvl8pPr marL="3371850" indent="-17145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ea typeface="方正舒体" panose="02010601030101010101" pitchFamily="2" charset="-122"/>
              </a:defRPr>
            </a:lvl8pPr>
            <a:lvl9pPr marL="3829050" indent="-17145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ea typeface="方正舒体" panose="02010601030101010101" pitchFamily="2" charset="-122"/>
              </a:defRPr>
            </a:lvl9pPr>
          </a:lstStyle>
          <a:p>
            <a:pPr algn="ctr">
              <a:spcBef>
                <a:spcPct val="0"/>
              </a:spcBef>
              <a:spcAft>
                <a:spcPct val="0"/>
              </a:spcAft>
              <a:buClrTx/>
              <a:buSzTx/>
              <a:buFontTx/>
              <a:buNone/>
            </a:pPr>
            <a:r>
              <a:rPr lang="zh-CN" altLang="en-US" sz="3600" dirty="0">
                <a:solidFill>
                  <a:schemeClr val="tx1"/>
                </a:solidFill>
                <a:latin typeface="仿宋" panose="02010609060101010101" pitchFamily="49" charset="-122"/>
                <a:ea typeface="仿宋" panose="02010609060101010101" pitchFamily="49" charset="-122"/>
              </a:rPr>
              <a:t>如何写</a:t>
            </a:r>
            <a:r>
              <a:rPr lang="en-US" altLang="zh-CN" sz="3600" dirty="0" err="1">
                <a:solidFill>
                  <a:schemeClr val="tx1"/>
                </a:solidFill>
                <a:latin typeface="仿宋" panose="02010609060101010101" pitchFamily="49" charset="-122"/>
                <a:ea typeface="仿宋" panose="02010609060101010101" pitchFamily="49" charset="-122"/>
              </a:rPr>
              <a:t>lex</a:t>
            </a:r>
            <a:r>
              <a:rPr lang="zh-CN" altLang="en-US" sz="3600" dirty="0">
                <a:solidFill>
                  <a:schemeClr val="tx1"/>
                </a:solidFill>
                <a:latin typeface="仿宋" panose="02010609060101010101" pitchFamily="49" charset="-122"/>
                <a:ea typeface="仿宋" panose="02010609060101010101" pitchFamily="49" charset="-122"/>
              </a:rPr>
              <a:t>源程序</a:t>
            </a:r>
            <a:endParaRPr lang="zh-CN" altLang="en-US" sz="3600" b="0" dirty="0">
              <a:solidFill>
                <a:schemeClr val="tx1"/>
              </a:solidFill>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a:extLst>
              <a:ext uri="{FF2B5EF4-FFF2-40B4-BE49-F238E27FC236}">
                <a16:creationId xmlns:a16="http://schemas.microsoft.com/office/drawing/2014/main" id="{87A3427C-28BE-40EE-A1A7-D2D1D1854276}"/>
              </a:ext>
            </a:extLst>
          </p:cNvPr>
          <p:cNvSpPr>
            <a:spLocks noGrp="1" noChangeArrowheads="1"/>
          </p:cNvSpPr>
          <p:nvPr>
            <p:ph type="title"/>
          </p:nvPr>
        </p:nvSpPr>
        <p:spPr>
          <a:xfrm>
            <a:off x="323850" y="4763"/>
            <a:ext cx="7289800" cy="419100"/>
          </a:xfrm>
        </p:spPr>
        <p:txBody>
          <a:bodyPr rtlCol="0">
            <a:normAutofit fontScale="90000"/>
          </a:bodyPr>
          <a:lstStyle/>
          <a:p>
            <a:pPr eaLnBrk="1" fontAlgn="auto" hangingPunct="1">
              <a:spcAft>
                <a:spcPts val="0"/>
              </a:spcAft>
              <a:defRPr/>
            </a:pPr>
            <a:r>
              <a:rPr lang="zh-CN" altLang="en-US">
                <a:ln>
                  <a:noFill/>
                </a:ln>
                <a:solidFill>
                  <a:schemeClr val="tx1">
                    <a:lumMod val="85000"/>
                    <a:lumOff val="15000"/>
                  </a:schemeClr>
                </a:solidFill>
                <a:latin typeface="仿宋" panose="02010609060101010101" pitchFamily="49" charset="-122"/>
                <a:ea typeface="仿宋" panose="02010609060101010101" pitchFamily="49" charset="-122"/>
              </a:rPr>
              <a:t>翻译规则</a:t>
            </a:r>
          </a:p>
        </p:txBody>
      </p:sp>
      <p:sp>
        <p:nvSpPr>
          <p:cNvPr id="68611" name="灯片编号占位符 5">
            <a:extLst>
              <a:ext uri="{FF2B5EF4-FFF2-40B4-BE49-F238E27FC236}">
                <a16:creationId xmlns:a16="http://schemas.microsoft.com/office/drawing/2014/main" id="{5F054D54-3C10-4324-A2F7-B6DCA99535D6}"/>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C2FACFF3-3CA6-4C2B-BFBF-3FD3BE9782C2}" type="slidenum">
              <a:rPr lang="en-US" altLang="zh-CN" b="0">
                <a:solidFill>
                  <a:srgbClr val="000000"/>
                </a:solidFill>
                <a:latin typeface="Verdana" panose="020B0604030504040204" pitchFamily="34" charset="0"/>
              </a:rPr>
              <a:pPr algn="l"/>
              <a:t>34</a:t>
            </a:fld>
            <a:endParaRPr lang="en-US" altLang="zh-CN" b="0">
              <a:solidFill>
                <a:srgbClr val="000000"/>
              </a:solidFill>
              <a:latin typeface="Verdana" panose="020B0604030504040204" pitchFamily="34" charset="0"/>
            </a:endParaRPr>
          </a:p>
        </p:txBody>
      </p:sp>
      <p:sp>
        <p:nvSpPr>
          <p:cNvPr id="93187" name="Text Box 3">
            <a:extLst>
              <a:ext uri="{FF2B5EF4-FFF2-40B4-BE49-F238E27FC236}">
                <a16:creationId xmlns:a16="http://schemas.microsoft.com/office/drawing/2014/main" id="{3A94459E-DF4F-48D8-B849-1D1A9F5A8672}"/>
              </a:ext>
            </a:extLst>
          </p:cNvPr>
          <p:cNvSpPr txBox="1">
            <a:spLocks noChangeArrowheads="1"/>
          </p:cNvSpPr>
          <p:nvPr/>
        </p:nvSpPr>
        <p:spPr bwMode="auto">
          <a:xfrm>
            <a:off x="2339975" y="423863"/>
            <a:ext cx="6407150"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en-US" sz="2200">
                <a:solidFill>
                  <a:schemeClr val="tx1"/>
                </a:solidFill>
                <a:latin typeface="Arial" panose="020B0604020202020204" pitchFamily="34" charset="0"/>
                <a:ea typeface="华文行楷" panose="02010800040101010101" pitchFamily="2" charset="-122"/>
              </a:rPr>
              <a:t>"{"    {flag = 1</a:t>
            </a:r>
            <a:r>
              <a:rPr lang="en-US" altLang="zh-CN" sz="2200">
                <a:solidFill>
                  <a:schemeClr val="tx1"/>
                </a:solidFill>
                <a:latin typeface="Arial" panose="020B0604020202020204" pitchFamily="34" charset="0"/>
                <a:ea typeface="华文行楷" panose="02010800040101010101" pitchFamily="2" charset="-122"/>
              </a:rPr>
              <a:t>;</a:t>
            </a:r>
            <a:r>
              <a:rPr lang="en-US" altLang="en-US" sz="2200">
                <a:solidFill>
                  <a:schemeClr val="tx1"/>
                </a:solidFill>
                <a:latin typeface="Arial" panose="020B0604020202020204" pitchFamily="34" charset="0"/>
                <a:ea typeface="华文行楷" panose="02010800040101010101" pitchFamily="2" charset="-122"/>
              </a:rPr>
              <a:t> </a:t>
            </a:r>
            <a:r>
              <a:rPr lang="en-US" altLang="en-US" sz="2200">
                <a:solidFill>
                  <a:srgbClr val="008000"/>
                </a:solidFill>
                <a:latin typeface="Arial" panose="020B0604020202020204" pitchFamily="34" charset="0"/>
                <a:ea typeface="华文行楷" panose="02010800040101010101" pitchFamily="2" charset="-122"/>
              </a:rPr>
              <a:t>/*注释开始*/</a:t>
            </a:r>
            <a:r>
              <a:rPr lang="en-US" altLang="en-US" sz="2200">
                <a:solidFill>
                  <a:schemeClr val="tx1"/>
                </a:solidFill>
                <a:latin typeface="Arial" panose="020B0604020202020204" pitchFamily="34" charset="0"/>
                <a:ea typeface="华文行楷" panose="02010800040101010101" pitchFamily="2" charset="-122"/>
              </a:rPr>
              <a:t>}</a:t>
            </a:r>
          </a:p>
          <a:p>
            <a:pPr eaLnBrk="1" hangingPunct="1"/>
            <a:r>
              <a:rPr lang="en-US" altLang="en-US" sz="2200">
                <a:solidFill>
                  <a:schemeClr val="tx1"/>
                </a:solidFill>
                <a:latin typeface="Arial" panose="020B0604020202020204" pitchFamily="34" charset="0"/>
                <a:ea typeface="华文行楷" panose="02010800040101010101" pitchFamily="2" charset="-122"/>
              </a:rPr>
              <a:t>"}"    {flag = 0</a:t>
            </a:r>
            <a:r>
              <a:rPr lang="en-US" altLang="zh-CN" sz="2200">
                <a:solidFill>
                  <a:schemeClr val="tx1"/>
                </a:solidFill>
                <a:latin typeface="Arial" panose="020B0604020202020204" pitchFamily="34" charset="0"/>
                <a:ea typeface="华文行楷" panose="02010800040101010101" pitchFamily="2" charset="-122"/>
              </a:rPr>
              <a:t>;</a:t>
            </a:r>
            <a:r>
              <a:rPr lang="en-US" altLang="en-US" sz="2200">
                <a:solidFill>
                  <a:schemeClr val="tx1"/>
                </a:solidFill>
                <a:latin typeface="Arial" panose="020B0604020202020204" pitchFamily="34" charset="0"/>
                <a:ea typeface="华文行楷" panose="02010800040101010101" pitchFamily="2" charset="-122"/>
              </a:rPr>
              <a:t> </a:t>
            </a:r>
            <a:r>
              <a:rPr lang="en-US" altLang="en-US" sz="2200">
                <a:solidFill>
                  <a:srgbClr val="008000"/>
                </a:solidFill>
                <a:latin typeface="Arial" panose="020B0604020202020204" pitchFamily="34" charset="0"/>
                <a:ea typeface="华文行楷" panose="02010800040101010101" pitchFamily="2" charset="-122"/>
              </a:rPr>
              <a:t>/*注释结束*/</a:t>
            </a:r>
            <a:r>
              <a:rPr lang="en-US" altLang="en-US" sz="2200">
                <a:solidFill>
                  <a:schemeClr val="tx1"/>
                </a:solidFill>
                <a:latin typeface="Arial" panose="020B0604020202020204" pitchFamily="34" charset="0"/>
                <a:ea typeface="华文行楷" panose="02010800040101010101" pitchFamily="2" charset="-122"/>
              </a:rPr>
              <a:t>}</a:t>
            </a:r>
            <a:endParaRPr lang="en-US" altLang="zh-CN" sz="2200">
              <a:solidFill>
                <a:schemeClr val="tx1"/>
              </a:solidFill>
              <a:latin typeface="Arial" panose="020B0604020202020204" pitchFamily="34" charset="0"/>
              <a:ea typeface="华文行楷" panose="02010800040101010101" pitchFamily="2" charset="-122"/>
            </a:endParaRP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PLUS;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MINUS;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TIMES;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OVER;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LPAREN;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RPAREN;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DOT;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LMIDPAREN;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RMIDPAREN;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SEMI;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COLON;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COMMA; </a:t>
            </a:r>
          </a:p>
          <a:p>
            <a:pPr eaLnBrk="1" hangingPunct="1"/>
            <a:r>
              <a:rPr lang="en-US" altLang="en-US" sz="2200">
                <a:solidFill>
                  <a:schemeClr val="tx1"/>
                </a:solidFill>
                <a:latin typeface="Arial" panose="020B0604020202020204" pitchFamily="34" charset="0"/>
                <a:ea typeface="华文行楷" panose="02010800040101010101" pitchFamily="2" charset="-122"/>
              </a:rPr>
              <a:t>"&lt;"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 if(flag == 0) return LT;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EQ; </a:t>
            </a:r>
          </a:p>
          <a:p>
            <a:pPr eaLnBrk="1" hangingPunct="1"/>
            <a:r>
              <a:rPr lang="en-US" altLang="en-US" sz="2200">
                <a:solidFill>
                  <a:schemeClr val="tx1"/>
                </a:solidFill>
                <a:latin typeface="Arial" panose="020B0604020202020204" pitchFamily="34" charset="0"/>
                <a:ea typeface="华文行楷" panose="02010800040101010101" pitchFamily="2" charset="-122"/>
              </a:rPr>
              <a:t>":="  if(flag == 0) return ASSIGN; </a:t>
            </a:r>
          </a:p>
          <a:p>
            <a:pPr eaLnBrk="1" hangingPunct="1"/>
            <a:r>
              <a:rPr lang="en-US" altLang="en-US" sz="2200">
                <a:solidFill>
                  <a:schemeClr val="tx1"/>
                </a:solidFill>
                <a:latin typeface="Arial" panose="020B0604020202020204" pitchFamily="34" charset="0"/>
                <a:ea typeface="华文行楷" panose="02010800040101010101" pitchFamily="2" charset="-122"/>
              </a:rPr>
              <a:t>".."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if(flag == 0) return UNDERANGE;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barn(outVertical)">
                                      <p:cBhvr>
                                        <p:cTn id="7" dur="500"/>
                                        <p:tgtEl>
                                          <p:spTgt spid="9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barn(outVertical)">
                                      <p:cBhvr>
                                        <p:cTn id="12" dur="500"/>
                                        <p:tgtEl>
                                          <p:spTgt spid="93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barn(outVertical)">
                                      <p:cBhvr>
                                        <p:cTn id="17" dur="500"/>
                                        <p:tgtEl>
                                          <p:spTgt spid="931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barn(outVertical)">
                                      <p:cBhvr>
                                        <p:cTn id="22" dur="500"/>
                                        <p:tgtEl>
                                          <p:spTgt spid="93187">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93187">
                                            <p:txEl>
                                              <p:pRg st="4" end="4"/>
                                            </p:txEl>
                                          </p:spTgt>
                                        </p:tgtEl>
                                        <p:attrNameLst>
                                          <p:attrName>style.visibility</p:attrName>
                                        </p:attrNameLst>
                                      </p:cBhvr>
                                      <p:to>
                                        <p:strVal val="visible"/>
                                      </p:to>
                                    </p:set>
                                    <p:animEffect transition="in" filter="barn(outVertical)">
                                      <p:cBhvr>
                                        <p:cTn id="25" dur="500"/>
                                        <p:tgtEl>
                                          <p:spTgt spid="93187">
                                            <p:txEl>
                                              <p:pRg st="4" end="4"/>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93187">
                                            <p:txEl>
                                              <p:pRg st="5" end="5"/>
                                            </p:txEl>
                                          </p:spTgt>
                                        </p:tgtEl>
                                        <p:attrNameLst>
                                          <p:attrName>style.visibility</p:attrName>
                                        </p:attrNameLst>
                                      </p:cBhvr>
                                      <p:to>
                                        <p:strVal val="visible"/>
                                      </p:to>
                                    </p:set>
                                    <p:animEffect transition="in" filter="barn(outVertical)">
                                      <p:cBhvr>
                                        <p:cTn id="28" dur="500"/>
                                        <p:tgtEl>
                                          <p:spTgt spid="93187">
                                            <p:txEl>
                                              <p:pRg st="5" end="5"/>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93187">
                                            <p:txEl>
                                              <p:pRg st="6" end="6"/>
                                            </p:txEl>
                                          </p:spTgt>
                                        </p:tgtEl>
                                        <p:attrNameLst>
                                          <p:attrName>style.visibility</p:attrName>
                                        </p:attrNameLst>
                                      </p:cBhvr>
                                      <p:to>
                                        <p:strVal val="visible"/>
                                      </p:to>
                                    </p:set>
                                    <p:animEffect transition="in" filter="barn(outVertical)">
                                      <p:cBhvr>
                                        <p:cTn id="31" dur="500"/>
                                        <p:tgtEl>
                                          <p:spTgt spid="93187">
                                            <p:txEl>
                                              <p:pRg st="6" end="6"/>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93187">
                                            <p:txEl>
                                              <p:pRg st="7" end="7"/>
                                            </p:txEl>
                                          </p:spTgt>
                                        </p:tgtEl>
                                        <p:attrNameLst>
                                          <p:attrName>style.visibility</p:attrName>
                                        </p:attrNameLst>
                                      </p:cBhvr>
                                      <p:to>
                                        <p:strVal val="visible"/>
                                      </p:to>
                                    </p:set>
                                    <p:animEffect transition="in" filter="barn(outVertical)">
                                      <p:cBhvr>
                                        <p:cTn id="34" dur="500"/>
                                        <p:tgtEl>
                                          <p:spTgt spid="93187">
                                            <p:txEl>
                                              <p:pRg st="7" end="7"/>
                                            </p:txEl>
                                          </p:spTgt>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93187">
                                            <p:txEl>
                                              <p:pRg st="8" end="8"/>
                                            </p:txEl>
                                          </p:spTgt>
                                        </p:tgtEl>
                                        <p:attrNameLst>
                                          <p:attrName>style.visibility</p:attrName>
                                        </p:attrNameLst>
                                      </p:cBhvr>
                                      <p:to>
                                        <p:strVal val="visible"/>
                                      </p:to>
                                    </p:set>
                                    <p:animEffect transition="in" filter="barn(outVertical)">
                                      <p:cBhvr>
                                        <p:cTn id="37" dur="500"/>
                                        <p:tgtEl>
                                          <p:spTgt spid="93187">
                                            <p:txEl>
                                              <p:pRg st="8" end="8"/>
                                            </p:txEl>
                                          </p:spTgt>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93187">
                                            <p:txEl>
                                              <p:pRg st="9" end="9"/>
                                            </p:txEl>
                                          </p:spTgt>
                                        </p:tgtEl>
                                        <p:attrNameLst>
                                          <p:attrName>style.visibility</p:attrName>
                                        </p:attrNameLst>
                                      </p:cBhvr>
                                      <p:to>
                                        <p:strVal val="visible"/>
                                      </p:to>
                                    </p:set>
                                    <p:animEffect transition="in" filter="barn(outVertical)">
                                      <p:cBhvr>
                                        <p:cTn id="40" dur="500"/>
                                        <p:tgtEl>
                                          <p:spTgt spid="93187">
                                            <p:txEl>
                                              <p:pRg st="9" end="9"/>
                                            </p:txEl>
                                          </p:spTgt>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93187">
                                            <p:txEl>
                                              <p:pRg st="10" end="10"/>
                                            </p:txEl>
                                          </p:spTgt>
                                        </p:tgtEl>
                                        <p:attrNameLst>
                                          <p:attrName>style.visibility</p:attrName>
                                        </p:attrNameLst>
                                      </p:cBhvr>
                                      <p:to>
                                        <p:strVal val="visible"/>
                                      </p:to>
                                    </p:set>
                                    <p:animEffect transition="in" filter="barn(outVertical)">
                                      <p:cBhvr>
                                        <p:cTn id="43" dur="500"/>
                                        <p:tgtEl>
                                          <p:spTgt spid="93187">
                                            <p:txEl>
                                              <p:pRg st="10" end="10"/>
                                            </p:txEl>
                                          </p:spTgt>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93187">
                                            <p:txEl>
                                              <p:pRg st="11" end="11"/>
                                            </p:txEl>
                                          </p:spTgt>
                                        </p:tgtEl>
                                        <p:attrNameLst>
                                          <p:attrName>style.visibility</p:attrName>
                                        </p:attrNameLst>
                                      </p:cBhvr>
                                      <p:to>
                                        <p:strVal val="visible"/>
                                      </p:to>
                                    </p:set>
                                    <p:animEffect transition="in" filter="barn(outVertical)">
                                      <p:cBhvr>
                                        <p:cTn id="46" dur="500"/>
                                        <p:tgtEl>
                                          <p:spTgt spid="93187">
                                            <p:txEl>
                                              <p:pRg st="11" end="11"/>
                                            </p:txEl>
                                          </p:spTgt>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93187">
                                            <p:txEl>
                                              <p:pRg st="12" end="12"/>
                                            </p:txEl>
                                          </p:spTgt>
                                        </p:tgtEl>
                                        <p:attrNameLst>
                                          <p:attrName>style.visibility</p:attrName>
                                        </p:attrNameLst>
                                      </p:cBhvr>
                                      <p:to>
                                        <p:strVal val="visible"/>
                                      </p:to>
                                    </p:set>
                                    <p:animEffect transition="in" filter="barn(outVertical)">
                                      <p:cBhvr>
                                        <p:cTn id="49" dur="500"/>
                                        <p:tgtEl>
                                          <p:spTgt spid="93187">
                                            <p:txEl>
                                              <p:pRg st="12" end="12"/>
                                            </p:txEl>
                                          </p:spTgt>
                                        </p:tgtEl>
                                      </p:cBhvr>
                                    </p:animEffect>
                                  </p:childTnLst>
                                </p:cTn>
                              </p:par>
                              <p:par>
                                <p:cTn id="50" presetID="16" presetClass="entr" presetSubtype="37" fill="hold" grpId="0" nodeType="withEffect">
                                  <p:stCondLst>
                                    <p:cond delay="0"/>
                                  </p:stCondLst>
                                  <p:childTnLst>
                                    <p:set>
                                      <p:cBhvr>
                                        <p:cTn id="51" dur="1" fill="hold">
                                          <p:stCondLst>
                                            <p:cond delay="0"/>
                                          </p:stCondLst>
                                        </p:cTn>
                                        <p:tgtEl>
                                          <p:spTgt spid="93187">
                                            <p:txEl>
                                              <p:pRg st="13" end="13"/>
                                            </p:txEl>
                                          </p:spTgt>
                                        </p:tgtEl>
                                        <p:attrNameLst>
                                          <p:attrName>style.visibility</p:attrName>
                                        </p:attrNameLst>
                                      </p:cBhvr>
                                      <p:to>
                                        <p:strVal val="visible"/>
                                      </p:to>
                                    </p:set>
                                    <p:animEffect transition="in" filter="barn(outVertical)">
                                      <p:cBhvr>
                                        <p:cTn id="52" dur="500"/>
                                        <p:tgtEl>
                                          <p:spTgt spid="93187">
                                            <p:txEl>
                                              <p:pRg st="13" end="13"/>
                                            </p:txEl>
                                          </p:spTgt>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93187">
                                            <p:txEl>
                                              <p:pRg st="14" end="14"/>
                                            </p:txEl>
                                          </p:spTgt>
                                        </p:tgtEl>
                                        <p:attrNameLst>
                                          <p:attrName>style.visibility</p:attrName>
                                        </p:attrNameLst>
                                      </p:cBhvr>
                                      <p:to>
                                        <p:strVal val="visible"/>
                                      </p:to>
                                    </p:set>
                                    <p:animEffect transition="in" filter="barn(outVertical)">
                                      <p:cBhvr>
                                        <p:cTn id="55" dur="500"/>
                                        <p:tgtEl>
                                          <p:spTgt spid="93187">
                                            <p:txEl>
                                              <p:pRg st="14" end="14"/>
                                            </p:txEl>
                                          </p:spTgt>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3187">
                                            <p:txEl>
                                              <p:pRg st="15" end="15"/>
                                            </p:txEl>
                                          </p:spTgt>
                                        </p:tgtEl>
                                        <p:attrNameLst>
                                          <p:attrName>style.visibility</p:attrName>
                                        </p:attrNameLst>
                                      </p:cBhvr>
                                      <p:to>
                                        <p:strVal val="visible"/>
                                      </p:to>
                                    </p:set>
                                    <p:animEffect transition="in" filter="barn(outVertical)">
                                      <p:cBhvr>
                                        <p:cTn id="58" dur="500"/>
                                        <p:tgtEl>
                                          <p:spTgt spid="93187">
                                            <p:txEl>
                                              <p:pRg st="15" end="15"/>
                                            </p:txEl>
                                          </p:spTgt>
                                        </p:tgtEl>
                                      </p:cBhvr>
                                    </p:animEffect>
                                  </p:childTnLst>
                                </p:cTn>
                              </p:par>
                              <p:par>
                                <p:cTn id="59" presetID="16" presetClass="entr" presetSubtype="37" fill="hold" grpId="0" nodeType="withEffect">
                                  <p:stCondLst>
                                    <p:cond delay="0"/>
                                  </p:stCondLst>
                                  <p:childTnLst>
                                    <p:set>
                                      <p:cBhvr>
                                        <p:cTn id="60" dur="1" fill="hold">
                                          <p:stCondLst>
                                            <p:cond delay="0"/>
                                          </p:stCondLst>
                                        </p:cTn>
                                        <p:tgtEl>
                                          <p:spTgt spid="93187">
                                            <p:txEl>
                                              <p:pRg st="16" end="16"/>
                                            </p:txEl>
                                          </p:spTgt>
                                        </p:tgtEl>
                                        <p:attrNameLst>
                                          <p:attrName>style.visibility</p:attrName>
                                        </p:attrNameLst>
                                      </p:cBhvr>
                                      <p:to>
                                        <p:strVal val="visible"/>
                                      </p:to>
                                    </p:set>
                                    <p:animEffect transition="in" filter="barn(outVertical)">
                                      <p:cBhvr>
                                        <p:cTn id="61" dur="500"/>
                                        <p:tgtEl>
                                          <p:spTgt spid="93187">
                                            <p:txEl>
                                              <p:pRg st="16" end="16"/>
                                            </p:txEl>
                                          </p:spTgt>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93187">
                                            <p:txEl>
                                              <p:pRg st="17" end="17"/>
                                            </p:txEl>
                                          </p:spTgt>
                                        </p:tgtEl>
                                        <p:attrNameLst>
                                          <p:attrName>style.visibility</p:attrName>
                                        </p:attrNameLst>
                                      </p:cBhvr>
                                      <p:to>
                                        <p:strVal val="visible"/>
                                      </p:to>
                                    </p:set>
                                    <p:animEffect transition="in" filter="barn(outVertical)">
                                      <p:cBhvr>
                                        <p:cTn id="64" dur="500"/>
                                        <p:tgtEl>
                                          <p:spTgt spid="9318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57C74BD-E58E-4459-9724-97326061B0F9}"/>
              </a:ext>
            </a:extLst>
          </p:cNvPr>
          <p:cNvSpPr>
            <a:spLocks noGrp="1" noChangeArrowheads="1"/>
          </p:cNvSpPr>
          <p:nvPr>
            <p:ph type="title"/>
          </p:nvPr>
        </p:nvSpPr>
        <p:spPr>
          <a:xfrm>
            <a:off x="107950" y="-334963"/>
            <a:ext cx="7289800" cy="1498601"/>
          </a:xfrm>
        </p:spPr>
        <p:txBody>
          <a:bodyPr/>
          <a:lstStyle/>
          <a:p>
            <a:pPr eaLnBrk="1" hangingPunct="1"/>
            <a:r>
              <a:rPr lang="zh-CN" altLang="en-US">
                <a:ln>
                  <a:noFill/>
                </a:ln>
                <a:latin typeface="仿宋" panose="02010609060101010101" pitchFamily="49" charset="-122"/>
                <a:ea typeface="仿宋" panose="02010609060101010101" pitchFamily="49" charset="-122"/>
              </a:rPr>
              <a:t>翻译规则</a:t>
            </a:r>
          </a:p>
        </p:txBody>
      </p:sp>
      <p:sp>
        <p:nvSpPr>
          <p:cNvPr id="70659" name="灯片编号占位符 5">
            <a:extLst>
              <a:ext uri="{FF2B5EF4-FFF2-40B4-BE49-F238E27FC236}">
                <a16:creationId xmlns:a16="http://schemas.microsoft.com/office/drawing/2014/main" id="{6DBDDEEE-4DB4-427A-BB8D-452BC395F939}"/>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4EE12D0-6958-43CD-8A41-0A637209533D}" type="slidenum">
              <a:rPr lang="en-US" altLang="zh-CN" b="0">
                <a:solidFill>
                  <a:srgbClr val="000000"/>
                </a:solidFill>
                <a:latin typeface="Verdana" panose="020B0604030504040204" pitchFamily="34" charset="0"/>
              </a:rPr>
              <a:pPr algn="l"/>
              <a:t>35</a:t>
            </a:fld>
            <a:endParaRPr lang="en-US" altLang="zh-CN" b="0">
              <a:solidFill>
                <a:srgbClr val="000000"/>
              </a:solidFill>
              <a:latin typeface="Verdana" panose="020B0604030504040204" pitchFamily="34" charset="0"/>
            </a:endParaRPr>
          </a:p>
        </p:txBody>
      </p:sp>
      <p:sp>
        <p:nvSpPr>
          <p:cNvPr id="95235" name="Text Box 3">
            <a:extLst>
              <a:ext uri="{FF2B5EF4-FFF2-40B4-BE49-F238E27FC236}">
                <a16:creationId xmlns:a16="http://schemas.microsoft.com/office/drawing/2014/main" id="{9B7AF6AF-0CC5-4810-9B9E-2DCA3EE53D0D}"/>
              </a:ext>
            </a:extLst>
          </p:cNvPr>
          <p:cNvSpPr txBox="1">
            <a:spLocks noChangeArrowheads="1"/>
          </p:cNvSpPr>
          <p:nvPr/>
        </p:nvSpPr>
        <p:spPr bwMode="auto">
          <a:xfrm>
            <a:off x="1476375" y="666750"/>
            <a:ext cx="7415213"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en-US" sz="2200">
                <a:solidFill>
                  <a:schemeClr val="tx1"/>
                </a:solidFill>
                <a:latin typeface="Arial" panose="020B0604020202020204" pitchFamily="34" charset="0"/>
                <a:ea typeface="华文行楷" panose="02010800040101010101" pitchFamily="2" charset="-122"/>
              </a:rPr>
              <a:t>[ \t\n\r]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rgbClr val="008000"/>
                </a:solidFill>
                <a:latin typeface="Arial" panose="020B0604020202020204" pitchFamily="34" charset="0"/>
                <a:ea typeface="华文行楷" panose="02010800040101010101" pitchFamily="2" charset="-122"/>
              </a:rPr>
              <a:t>/*忽略空格、制表符、换行符*/</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 </a:t>
            </a:r>
            <a:endParaRPr lang="en-US" altLang="zh-CN" sz="2200">
              <a:solidFill>
                <a:schemeClr val="tx1"/>
              </a:solidFill>
              <a:latin typeface="Arial" panose="020B0604020202020204" pitchFamily="34" charset="0"/>
              <a:ea typeface="华文行楷" panose="02010800040101010101" pitchFamily="2" charset="-122"/>
            </a:endParaRPr>
          </a:p>
          <a:p>
            <a:pPr eaLnBrk="1" hangingPunct="1"/>
            <a:r>
              <a:rPr lang="en-US" altLang="zh-CN" sz="2200">
                <a:solidFill>
                  <a:schemeClr val="tx1"/>
                </a:solidFill>
                <a:latin typeface="Arial" panose="020B0604020202020204" pitchFamily="34" charset="0"/>
                <a:ea typeface="华文行楷" panose="02010800040101010101" pitchFamily="2" charset="-122"/>
              </a:rPr>
              <a:t>[0-9]+  if(flag == 0){  strcpy(yylval, yytext);   </a:t>
            </a:r>
          </a:p>
          <a:p>
            <a:pPr eaLnBrk="1" hangingPunct="1"/>
            <a:r>
              <a:rPr lang="en-US" altLang="zh-CN" sz="2200">
                <a:solidFill>
                  <a:schemeClr val="tx1"/>
                </a:solidFill>
                <a:latin typeface="Arial" panose="020B0604020202020204" pitchFamily="34" charset="0"/>
                <a:ea typeface="华文行楷" panose="02010800040101010101" pitchFamily="2" charset="-122"/>
              </a:rPr>
              <a:t>                                return INTC;   }</a:t>
            </a:r>
          </a:p>
          <a:p>
            <a:pPr eaLnBrk="1" hangingPunct="1"/>
            <a:r>
              <a:rPr lang="en-US" altLang="zh-CN" sz="2200">
                <a:solidFill>
                  <a:schemeClr val="tx1"/>
                </a:solidFill>
                <a:latin typeface="Arial" panose="020B0604020202020204" pitchFamily="34" charset="0"/>
                <a:ea typeface="华文行楷" panose="02010800040101010101" pitchFamily="2" charset="-122"/>
              </a:rPr>
              <a:t>"end."  if(flag == 0){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return ENDOFPROG;   }</a:t>
            </a:r>
          </a:p>
          <a:p>
            <a:pPr eaLnBrk="1" hangingPunct="1"/>
            <a:r>
              <a:rPr lang="en-US" altLang="zh-CN" sz="2200">
                <a:solidFill>
                  <a:schemeClr val="tx1"/>
                </a:solidFill>
                <a:latin typeface="Arial" panose="020B0604020202020204" pitchFamily="34" charset="0"/>
                <a:ea typeface="华文行楷" panose="02010800040101010101" pitchFamily="2" charset="-122"/>
              </a:rPr>
              <a:t>[a-z][a-z0-9]*  if(flag == 0){</a:t>
            </a: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返回记号种类，并表明是否为关键字 *</a:t>
            </a:r>
            <a:r>
              <a:rPr lang="en-US" altLang="zh-CN" sz="2200">
                <a:solidFill>
                  <a:srgbClr val="008000"/>
                </a:solidFill>
                <a:latin typeface="Arial" panose="020B0604020202020204" pitchFamily="34" charset="0"/>
                <a:ea typeface="华文行楷" panose="02010800040101010101" pitchFamily="2" charset="-122"/>
              </a:rPr>
              <a:t>/</a:t>
            </a:r>
          </a:p>
          <a:p>
            <a:pPr eaLnBrk="1" hangingPunct="1"/>
            <a:r>
              <a:rPr lang="en-US" altLang="zh-CN" sz="2200">
                <a:solidFill>
                  <a:schemeClr val="tx1"/>
                </a:solidFill>
                <a:latin typeface="Arial" panose="020B0604020202020204" pitchFamily="34" charset="0"/>
                <a:ea typeface="华文行楷" panose="02010800040101010101" pitchFamily="2" charset="-122"/>
              </a:rPr>
              <a:t>           return reservedLookup(yytext);</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a:p>
            <a:pPr eaLnBrk="1" hangingPunct="1"/>
            <a:r>
              <a:rPr lang="en-US" altLang="zh-CN" sz="2200">
                <a:solidFill>
                  <a:schemeClr val="tx1"/>
                </a:solidFill>
                <a:latin typeface="Arial" panose="020B0604020202020204" pitchFamily="34" charset="0"/>
                <a:ea typeface="华文行楷" panose="02010800040101010101" pitchFamily="2" charset="-122"/>
              </a:rPr>
              <a:t>'[a-z0-9]'    if(flag == 0){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字符常量*</a:t>
            </a:r>
            <a:r>
              <a:rPr lang="en-US" altLang="zh-CN" sz="2200">
                <a:solidFill>
                  <a:srgbClr val="008000"/>
                </a:solidFill>
                <a:latin typeface="Arial" panose="020B0604020202020204" pitchFamily="34" charset="0"/>
                <a:ea typeface="华文行楷" panose="02010800040101010101" pitchFamily="2" charset="-122"/>
              </a:rPr>
              <a:t>/</a:t>
            </a: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 return CHARC;</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a:p>
            <a:pPr eaLnBrk="1" hangingPunct="1"/>
            <a:r>
              <a:rPr lang="en-US" altLang="zh-CN" sz="1000">
                <a:solidFill>
                  <a:schemeClr val="folHlink"/>
                </a:solidFill>
                <a:latin typeface="Arial" panose="020B0604020202020204" pitchFamily="34" charset="0"/>
                <a:ea typeface="华文行楷" panose="02010800040101010101" pitchFamily="2" charset="-122"/>
              </a:rPr>
              <a:t>●</a:t>
            </a:r>
            <a:r>
              <a:rPr lang="en-US" altLang="zh-CN" sz="2200">
                <a:solidFill>
                  <a:schemeClr val="tx1"/>
                </a:solidFill>
                <a:latin typeface="Arial" panose="020B0604020202020204" pitchFamily="34" charset="0"/>
                <a:ea typeface="华文行楷" panose="02010800040101010101" pitchFamily="2" charset="-122"/>
              </a:rPr>
              <a:t>     if(flag == 0){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其他均为错误*</a:t>
            </a:r>
            <a:r>
              <a:rPr lang="en-US" altLang="zh-CN" sz="2200">
                <a:solidFill>
                  <a:srgbClr val="008000"/>
                </a:solidFill>
                <a:latin typeface="Arial" panose="020B0604020202020204" pitchFamily="34" charset="0"/>
                <a:ea typeface="华文行楷" panose="02010800040101010101" pitchFamily="2" charset="-122"/>
              </a:rPr>
              <a:t>/</a:t>
            </a:r>
            <a:endParaRPr lang="en-US" altLang="zh-CN" sz="2200">
              <a:solidFill>
                <a:schemeClr val="tx1"/>
              </a:solidFill>
              <a:latin typeface="Arial" panose="020B0604020202020204" pitchFamily="34" charset="0"/>
              <a:ea typeface="华文行楷" panose="02010800040101010101" pitchFamily="2" charset="-122"/>
            </a:endParaRP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return ERROR1;</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arn(outVertical)">
                                      <p:cBhvr>
                                        <p:cTn id="7" dur="500"/>
                                        <p:tgtEl>
                                          <p:spTgt spid="9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barn(outVertical)">
                                      <p:cBhvr>
                                        <p:cTn id="12" dur="500"/>
                                        <p:tgtEl>
                                          <p:spTgt spid="95235">
                                            <p:txEl>
                                              <p:pRg st="1" end="1"/>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animEffect transition="in" filter="barn(outVertical)">
                                      <p:cBhvr>
                                        <p:cTn id="15" dur="500"/>
                                        <p:tgtEl>
                                          <p:spTgt spid="952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5235">
                                            <p:txEl>
                                              <p:pRg st="3" end="3"/>
                                            </p:txEl>
                                          </p:spTgt>
                                        </p:tgtEl>
                                        <p:attrNameLst>
                                          <p:attrName>style.visibility</p:attrName>
                                        </p:attrNameLst>
                                      </p:cBhvr>
                                      <p:to>
                                        <p:strVal val="visible"/>
                                      </p:to>
                                    </p:set>
                                    <p:animEffect transition="in" filter="barn(outVertical)">
                                      <p:cBhvr>
                                        <p:cTn id="20" dur="500"/>
                                        <p:tgtEl>
                                          <p:spTgt spid="95235">
                                            <p:txEl>
                                              <p:pRg st="3" end="3"/>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95235">
                                            <p:txEl>
                                              <p:pRg st="4" end="4"/>
                                            </p:txEl>
                                          </p:spTgt>
                                        </p:tgtEl>
                                        <p:attrNameLst>
                                          <p:attrName>style.visibility</p:attrName>
                                        </p:attrNameLst>
                                      </p:cBhvr>
                                      <p:to>
                                        <p:strVal val="visible"/>
                                      </p:to>
                                    </p:set>
                                    <p:animEffect transition="in" filter="barn(outVertical)">
                                      <p:cBhvr>
                                        <p:cTn id="23" dur="500"/>
                                        <p:tgtEl>
                                          <p:spTgt spid="9523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95235">
                                            <p:txEl>
                                              <p:pRg st="5" end="5"/>
                                            </p:txEl>
                                          </p:spTgt>
                                        </p:tgtEl>
                                        <p:attrNameLst>
                                          <p:attrName>style.visibility</p:attrName>
                                        </p:attrNameLst>
                                      </p:cBhvr>
                                      <p:to>
                                        <p:strVal val="visible"/>
                                      </p:to>
                                    </p:set>
                                    <p:animEffect transition="in" filter="barn(outVertical)">
                                      <p:cBhvr>
                                        <p:cTn id="28" dur="500"/>
                                        <p:tgtEl>
                                          <p:spTgt spid="95235">
                                            <p:txEl>
                                              <p:pRg st="5" end="5"/>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95235">
                                            <p:txEl>
                                              <p:pRg st="6" end="6"/>
                                            </p:txEl>
                                          </p:spTgt>
                                        </p:tgtEl>
                                        <p:attrNameLst>
                                          <p:attrName>style.visibility</p:attrName>
                                        </p:attrNameLst>
                                      </p:cBhvr>
                                      <p:to>
                                        <p:strVal val="visible"/>
                                      </p:to>
                                    </p:set>
                                    <p:animEffect transition="in" filter="barn(outVertical)">
                                      <p:cBhvr>
                                        <p:cTn id="31" dur="500"/>
                                        <p:tgtEl>
                                          <p:spTgt spid="95235">
                                            <p:txEl>
                                              <p:pRg st="6" end="6"/>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95235">
                                            <p:txEl>
                                              <p:pRg st="7" end="7"/>
                                            </p:txEl>
                                          </p:spTgt>
                                        </p:tgtEl>
                                        <p:attrNameLst>
                                          <p:attrName>style.visibility</p:attrName>
                                        </p:attrNameLst>
                                      </p:cBhvr>
                                      <p:to>
                                        <p:strVal val="visible"/>
                                      </p:to>
                                    </p:set>
                                    <p:animEffect transition="in" filter="barn(outVertical)">
                                      <p:cBhvr>
                                        <p:cTn id="34" dur="500"/>
                                        <p:tgtEl>
                                          <p:spTgt spid="95235">
                                            <p:txEl>
                                              <p:pRg st="7" end="7"/>
                                            </p:txEl>
                                          </p:spTgt>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barn(outVertical)">
                                      <p:cBhvr>
                                        <p:cTn id="37" dur="500"/>
                                        <p:tgtEl>
                                          <p:spTgt spid="95235">
                                            <p:txEl>
                                              <p:pRg st="8" end="8"/>
                                            </p:txEl>
                                          </p:spTgt>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95235">
                                            <p:txEl>
                                              <p:pRg st="9" end="9"/>
                                            </p:txEl>
                                          </p:spTgt>
                                        </p:tgtEl>
                                        <p:attrNameLst>
                                          <p:attrName>style.visibility</p:attrName>
                                        </p:attrNameLst>
                                      </p:cBhvr>
                                      <p:to>
                                        <p:strVal val="visible"/>
                                      </p:to>
                                    </p:set>
                                    <p:animEffect transition="in" filter="barn(outVertical)">
                                      <p:cBhvr>
                                        <p:cTn id="40" dur="500"/>
                                        <p:tgtEl>
                                          <p:spTgt spid="95235">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95235">
                                            <p:txEl>
                                              <p:pRg st="10" end="10"/>
                                            </p:txEl>
                                          </p:spTgt>
                                        </p:tgtEl>
                                        <p:attrNameLst>
                                          <p:attrName>style.visibility</p:attrName>
                                        </p:attrNameLst>
                                      </p:cBhvr>
                                      <p:to>
                                        <p:strVal val="visible"/>
                                      </p:to>
                                    </p:set>
                                    <p:animEffect transition="in" filter="barn(outVertical)">
                                      <p:cBhvr>
                                        <p:cTn id="45" dur="500"/>
                                        <p:tgtEl>
                                          <p:spTgt spid="95235">
                                            <p:txEl>
                                              <p:pRg st="10" end="10"/>
                                            </p:txEl>
                                          </p:spTgt>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95235">
                                            <p:txEl>
                                              <p:pRg st="11" end="11"/>
                                            </p:txEl>
                                          </p:spTgt>
                                        </p:tgtEl>
                                        <p:attrNameLst>
                                          <p:attrName>style.visibility</p:attrName>
                                        </p:attrNameLst>
                                      </p:cBhvr>
                                      <p:to>
                                        <p:strVal val="visible"/>
                                      </p:to>
                                    </p:set>
                                    <p:animEffect transition="in" filter="barn(outVertical)">
                                      <p:cBhvr>
                                        <p:cTn id="48" dur="500"/>
                                        <p:tgtEl>
                                          <p:spTgt spid="95235">
                                            <p:txEl>
                                              <p:pRg st="11" end="11"/>
                                            </p:txEl>
                                          </p:spTgt>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95235">
                                            <p:txEl>
                                              <p:pRg st="12" end="12"/>
                                            </p:txEl>
                                          </p:spTgt>
                                        </p:tgtEl>
                                        <p:attrNameLst>
                                          <p:attrName>style.visibility</p:attrName>
                                        </p:attrNameLst>
                                      </p:cBhvr>
                                      <p:to>
                                        <p:strVal val="visible"/>
                                      </p:to>
                                    </p:set>
                                    <p:animEffect transition="in" filter="barn(outVertical)">
                                      <p:cBhvr>
                                        <p:cTn id="51" dur="500"/>
                                        <p:tgtEl>
                                          <p:spTgt spid="95235">
                                            <p:txEl>
                                              <p:pRg st="12" end="12"/>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37" fill="hold" grpId="0" nodeType="clickEffect">
                                  <p:stCondLst>
                                    <p:cond delay="0"/>
                                  </p:stCondLst>
                                  <p:childTnLst>
                                    <p:set>
                                      <p:cBhvr>
                                        <p:cTn id="55" dur="1" fill="hold">
                                          <p:stCondLst>
                                            <p:cond delay="0"/>
                                          </p:stCondLst>
                                        </p:cTn>
                                        <p:tgtEl>
                                          <p:spTgt spid="95235">
                                            <p:txEl>
                                              <p:pRg st="13" end="13"/>
                                            </p:txEl>
                                          </p:spTgt>
                                        </p:tgtEl>
                                        <p:attrNameLst>
                                          <p:attrName>style.visibility</p:attrName>
                                        </p:attrNameLst>
                                      </p:cBhvr>
                                      <p:to>
                                        <p:strVal val="visible"/>
                                      </p:to>
                                    </p:set>
                                    <p:animEffect transition="in" filter="barn(outVertical)">
                                      <p:cBhvr>
                                        <p:cTn id="56" dur="500"/>
                                        <p:tgtEl>
                                          <p:spTgt spid="95235">
                                            <p:txEl>
                                              <p:pRg st="13" end="13"/>
                                            </p:txEl>
                                          </p:spTgt>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95235">
                                            <p:txEl>
                                              <p:pRg st="14" end="14"/>
                                            </p:txEl>
                                          </p:spTgt>
                                        </p:tgtEl>
                                        <p:attrNameLst>
                                          <p:attrName>style.visibility</p:attrName>
                                        </p:attrNameLst>
                                      </p:cBhvr>
                                      <p:to>
                                        <p:strVal val="visible"/>
                                      </p:to>
                                    </p:set>
                                    <p:animEffect transition="in" filter="barn(outVertical)">
                                      <p:cBhvr>
                                        <p:cTn id="59" dur="500"/>
                                        <p:tgtEl>
                                          <p:spTgt spid="95235">
                                            <p:txEl>
                                              <p:pRg st="14" end="14"/>
                                            </p:txEl>
                                          </p:spTgt>
                                        </p:tgtEl>
                                      </p:cBhvr>
                                    </p:animEffect>
                                  </p:childTnLst>
                                </p:cTn>
                              </p:par>
                              <p:par>
                                <p:cTn id="60" presetID="16" presetClass="entr" presetSubtype="37" fill="hold" grpId="0" nodeType="withEffect">
                                  <p:stCondLst>
                                    <p:cond delay="0"/>
                                  </p:stCondLst>
                                  <p:childTnLst>
                                    <p:set>
                                      <p:cBhvr>
                                        <p:cTn id="61" dur="1" fill="hold">
                                          <p:stCondLst>
                                            <p:cond delay="0"/>
                                          </p:stCondLst>
                                        </p:cTn>
                                        <p:tgtEl>
                                          <p:spTgt spid="95235">
                                            <p:txEl>
                                              <p:pRg st="15" end="15"/>
                                            </p:txEl>
                                          </p:spTgt>
                                        </p:tgtEl>
                                        <p:attrNameLst>
                                          <p:attrName>style.visibility</p:attrName>
                                        </p:attrNameLst>
                                      </p:cBhvr>
                                      <p:to>
                                        <p:strVal val="visible"/>
                                      </p:to>
                                    </p:set>
                                    <p:animEffect transition="in" filter="barn(outVertical)">
                                      <p:cBhvr>
                                        <p:cTn id="62" dur="500"/>
                                        <p:tgtEl>
                                          <p:spTgt spid="95235">
                                            <p:txEl>
                                              <p:pRg st="15" end="15"/>
                                            </p:txEl>
                                          </p:spTgt>
                                        </p:tgtEl>
                                      </p:cBhvr>
                                    </p:animEffect>
                                  </p:childTnLst>
                                </p:cTn>
                              </p:par>
                              <p:par>
                                <p:cTn id="63" presetID="16" presetClass="entr" presetSubtype="37" fill="hold" grpId="0" nodeType="withEffect">
                                  <p:stCondLst>
                                    <p:cond delay="0"/>
                                  </p:stCondLst>
                                  <p:childTnLst>
                                    <p:set>
                                      <p:cBhvr>
                                        <p:cTn id="64" dur="1" fill="hold">
                                          <p:stCondLst>
                                            <p:cond delay="0"/>
                                          </p:stCondLst>
                                        </p:cTn>
                                        <p:tgtEl>
                                          <p:spTgt spid="95235">
                                            <p:txEl>
                                              <p:pRg st="16" end="16"/>
                                            </p:txEl>
                                          </p:spTgt>
                                        </p:tgtEl>
                                        <p:attrNameLst>
                                          <p:attrName>style.visibility</p:attrName>
                                        </p:attrNameLst>
                                      </p:cBhvr>
                                      <p:to>
                                        <p:strVal val="visible"/>
                                      </p:to>
                                    </p:set>
                                    <p:animEffect transition="in" filter="barn(outVertical)">
                                      <p:cBhvr>
                                        <p:cTn id="65" dur="500"/>
                                        <p:tgtEl>
                                          <p:spTgt spid="9523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A7FF71D-B387-4EB7-9A15-EAABDE200213}"/>
              </a:ext>
            </a:extLst>
          </p:cNvPr>
          <p:cNvSpPr>
            <a:spLocks noGrp="1" noChangeArrowheads="1"/>
          </p:cNvSpPr>
          <p:nvPr>
            <p:ph type="title"/>
          </p:nvPr>
        </p:nvSpPr>
        <p:spPr>
          <a:xfrm>
            <a:off x="0" y="30162"/>
            <a:ext cx="5957888" cy="865188"/>
          </a:xfrm>
        </p:spPr>
        <p:txBody>
          <a:bodyPr/>
          <a:lstStyle/>
          <a:p>
            <a:pPr eaLnBrk="1" hangingPunct="1"/>
            <a:r>
              <a:rPr lang="zh-CN" altLang="en-US">
                <a:ln>
                  <a:noFill/>
                </a:ln>
                <a:latin typeface="仿宋" panose="02010609060101010101" pitchFamily="49" charset="-122"/>
                <a:ea typeface="仿宋" panose="02010609060101010101" pitchFamily="49" charset="-122"/>
              </a:rPr>
              <a:t>用户定义子程序</a:t>
            </a:r>
          </a:p>
        </p:txBody>
      </p:sp>
      <p:sp>
        <p:nvSpPr>
          <p:cNvPr id="72707" name="灯片编号占位符 5">
            <a:extLst>
              <a:ext uri="{FF2B5EF4-FFF2-40B4-BE49-F238E27FC236}">
                <a16:creationId xmlns:a16="http://schemas.microsoft.com/office/drawing/2014/main" id="{4AE4DAB1-EDE2-4C54-B165-47C5BC6E7B05}"/>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452A5C2A-F94E-4FFF-9AA6-C282EFE8C2FA}" type="slidenum">
              <a:rPr lang="en-US" altLang="zh-CN" b="0">
                <a:solidFill>
                  <a:srgbClr val="000000"/>
                </a:solidFill>
                <a:latin typeface="Verdana" panose="020B0604030504040204" pitchFamily="34" charset="0"/>
              </a:rPr>
              <a:pPr algn="l"/>
              <a:t>36</a:t>
            </a:fld>
            <a:endParaRPr lang="en-US" altLang="zh-CN" b="0">
              <a:solidFill>
                <a:srgbClr val="000000"/>
              </a:solidFill>
              <a:latin typeface="Verdana" panose="020B0604030504040204" pitchFamily="34" charset="0"/>
            </a:endParaRPr>
          </a:p>
        </p:txBody>
      </p:sp>
      <p:sp>
        <p:nvSpPr>
          <p:cNvPr id="72708" name="Text Box 3">
            <a:extLst>
              <a:ext uri="{FF2B5EF4-FFF2-40B4-BE49-F238E27FC236}">
                <a16:creationId xmlns:a16="http://schemas.microsoft.com/office/drawing/2014/main" id="{700DFAF1-9BAA-4B33-ACC0-EEE55D142875}"/>
              </a:ext>
            </a:extLst>
          </p:cNvPr>
          <p:cNvSpPr txBox="1">
            <a:spLocks noChangeArrowheads="1"/>
          </p:cNvSpPr>
          <p:nvPr/>
        </p:nvSpPr>
        <p:spPr bwMode="auto">
          <a:xfrm>
            <a:off x="381000" y="858028"/>
            <a:ext cx="8207375"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200" dirty="0">
                <a:solidFill>
                  <a:schemeClr val="tx1"/>
                </a:solidFill>
                <a:latin typeface="Arial" panose="020B0604020202020204" pitchFamily="34" charset="0"/>
                <a:ea typeface="华文行楷" panose="02010800040101010101" pitchFamily="2" charset="-122"/>
              </a:rPr>
              <a:t>int main( int </a:t>
            </a:r>
            <a:r>
              <a:rPr lang="en-US" altLang="zh-CN" sz="2200" dirty="0" err="1">
                <a:solidFill>
                  <a:schemeClr val="tx1"/>
                </a:solidFill>
                <a:latin typeface="Arial" panose="020B0604020202020204" pitchFamily="34" charset="0"/>
                <a:ea typeface="华文行楷" panose="02010800040101010101" pitchFamily="2" charset="-122"/>
              </a:rPr>
              <a:t>argc</a:t>
            </a:r>
            <a:r>
              <a:rPr lang="en-US" altLang="zh-CN" sz="2200" dirty="0">
                <a:solidFill>
                  <a:schemeClr val="tx1"/>
                </a:solidFill>
                <a:latin typeface="Arial" panose="020B0604020202020204" pitchFamily="34" charset="0"/>
                <a:ea typeface="华文行楷" panose="02010800040101010101" pitchFamily="2" charset="-122"/>
              </a:rPr>
              <a:t>, char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  int n = 1;</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a:t>
            </a:r>
            <a:r>
              <a:rPr lang="en-US" altLang="zh-CN" sz="2200" dirty="0" err="1">
                <a:solidFill>
                  <a:schemeClr val="tx1"/>
                </a:solidFill>
                <a:latin typeface="Arial" panose="020B0604020202020204" pitchFamily="34" charset="0"/>
                <a:ea typeface="华文行楷" panose="02010800040101010101" pitchFamily="2" charset="-122"/>
              </a:rPr>
              <a:t>argc</a:t>
            </a:r>
            <a:r>
              <a:rPr lang="en-US" altLang="zh-CN" sz="2200" dirty="0">
                <a:solidFill>
                  <a:schemeClr val="tx1"/>
                </a:solidFill>
                <a:latin typeface="Arial" panose="020B0604020202020204" pitchFamily="34" charset="0"/>
                <a:ea typeface="华文行楷" panose="02010800040101010101" pitchFamily="2" charset="-122"/>
              </a:rPr>
              <a:t> &lt; 2 ){ </a:t>
            </a:r>
            <a:r>
              <a:rPr lang="en-US" altLang="zh-CN" sz="2200" dirty="0" err="1">
                <a:solidFill>
                  <a:schemeClr val="tx1"/>
                </a:solidFill>
                <a:latin typeface="Arial" panose="020B0604020202020204" pitchFamily="34" charset="0"/>
                <a:ea typeface="华文行楷" panose="02010800040101010101" pitchFamily="2" charset="-122"/>
              </a:rPr>
              <a:t>printf</a:t>
            </a:r>
            <a:r>
              <a:rPr lang="en-US" altLang="zh-CN" sz="2200" dirty="0">
                <a:solidFill>
                  <a:schemeClr val="tx1"/>
                </a:solidFill>
                <a:latin typeface="Arial" panose="020B0604020202020204" pitchFamily="34" charset="0"/>
                <a:ea typeface="华文行楷" panose="02010800040101010101" pitchFamily="2" charset="-122"/>
              </a:rPr>
              <a:t>(“Usage: %s file\n”,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[0]); return  1;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folHlink"/>
                </a:solidFill>
                <a:latin typeface="Arial" panose="020B0604020202020204" pitchFamily="34" charset="0"/>
                <a:ea typeface="华文行楷" panose="02010800040101010101" pitchFamily="2" charset="-122"/>
              </a:rPr>
              <a:t>yyin</a:t>
            </a:r>
            <a:r>
              <a:rPr lang="en-US" altLang="zh-CN" sz="2200" dirty="0">
                <a:solidFill>
                  <a:schemeClr val="folHlink"/>
                </a:solidFill>
                <a:latin typeface="Arial" panose="020B0604020202020204" pitchFamily="34" charset="0"/>
                <a:ea typeface="华文行楷" panose="02010800040101010101" pitchFamily="2" charset="-122"/>
              </a:rPr>
              <a:t> = </a:t>
            </a:r>
            <a:r>
              <a:rPr lang="en-US" altLang="zh-CN" sz="2200" dirty="0" err="1">
                <a:solidFill>
                  <a:schemeClr val="folHlink"/>
                </a:solidFill>
                <a:latin typeface="Arial" panose="020B0604020202020204" pitchFamily="34" charset="0"/>
                <a:ea typeface="华文行楷" panose="02010800040101010101" pitchFamily="2" charset="-122"/>
              </a:rPr>
              <a:t>fopen</a:t>
            </a:r>
            <a:r>
              <a:rPr lang="en-US" altLang="zh-CN" sz="2200" dirty="0">
                <a:solidFill>
                  <a:schemeClr val="folHlink"/>
                </a:solidFill>
                <a:latin typeface="Arial" panose="020B0604020202020204" pitchFamily="34" charset="0"/>
                <a:ea typeface="华文行楷" panose="02010800040101010101" pitchFamily="2" charset="-122"/>
              </a:rPr>
              <a:t>(</a:t>
            </a:r>
            <a:r>
              <a:rPr lang="en-US" altLang="zh-CN" sz="2200" dirty="0" err="1">
                <a:solidFill>
                  <a:schemeClr val="folHlink"/>
                </a:solidFill>
                <a:latin typeface="Arial" panose="020B0604020202020204" pitchFamily="34" charset="0"/>
                <a:ea typeface="华文行楷" panose="02010800040101010101" pitchFamily="2" charset="-122"/>
              </a:rPr>
              <a:t>argv</a:t>
            </a:r>
            <a:r>
              <a:rPr lang="en-US" altLang="zh-CN" sz="2200" dirty="0">
                <a:solidFill>
                  <a:schemeClr val="folHlink"/>
                </a:solidFill>
                <a:latin typeface="Arial" panose="020B0604020202020204" pitchFamily="34" charset="0"/>
                <a:ea typeface="华文行楷" panose="02010800040101010101" pitchFamily="2" charset="-122"/>
              </a:rPr>
              <a:t>[1], "r");</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a:t>
            </a:r>
            <a:r>
              <a:rPr lang="en-US" altLang="zh-CN" sz="2200" dirty="0" err="1">
                <a:solidFill>
                  <a:schemeClr val="tx1"/>
                </a:solidFill>
                <a:latin typeface="Arial" panose="020B0604020202020204" pitchFamily="34" charset="0"/>
                <a:ea typeface="华文行楷" panose="02010800040101010101" pitchFamily="2" charset="-122"/>
              </a:rPr>
              <a:t>yyin</a:t>
            </a:r>
            <a:r>
              <a:rPr lang="en-US" altLang="zh-CN" sz="2200" dirty="0">
                <a:solidFill>
                  <a:schemeClr val="tx1"/>
                </a:solidFill>
                <a:latin typeface="Arial" panose="020B0604020202020204" pitchFamily="34" charset="0"/>
                <a:ea typeface="华文行楷" panose="02010800040101010101" pitchFamily="2" charset="-122"/>
              </a:rPr>
              <a:t> == NULL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printf</a:t>
            </a:r>
            <a:r>
              <a:rPr lang="en-US" altLang="zh-CN" sz="2200" dirty="0">
                <a:solidFill>
                  <a:schemeClr val="tx1"/>
                </a:solidFill>
                <a:latin typeface="Arial" panose="020B0604020202020204" pitchFamily="34" charset="0"/>
                <a:ea typeface="华文行楷" panose="02010800040101010101" pitchFamily="2" charset="-122"/>
              </a:rPr>
              <a:t>("File %s can't open.\n",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[1]);  return 2;</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p>
          <a:p>
            <a:pPr eaLnBrk="1" hangingPunct="1"/>
            <a:endParaRPr lang="en-US" altLang="zh-CN" sz="2200" dirty="0">
              <a:solidFill>
                <a:schemeClr val="folHlink"/>
              </a:solidFill>
              <a:latin typeface="Arial" panose="020B0604020202020204" pitchFamily="34" charset="0"/>
              <a:ea typeface="华文行楷" panose="02010800040101010101" pitchFamily="2" charset="-122"/>
            </a:endParaRPr>
          </a:p>
          <a:p>
            <a:pPr eaLnBrk="1" hangingPunct="1"/>
            <a:r>
              <a:rPr lang="en-US" altLang="zh-CN" sz="2200" dirty="0">
                <a:solidFill>
                  <a:schemeClr val="tx1"/>
                </a:solidFill>
                <a:latin typeface="Arial" panose="020B0604020202020204" pitchFamily="34" charset="0"/>
                <a:ea typeface="华文行楷" panose="02010800040101010101" pitchFamily="2" charset="-122"/>
              </a:rPr>
              <a:t>   while( n != 0 ) {</a:t>
            </a:r>
          </a:p>
          <a:p>
            <a:pPr eaLnBrk="1" hangingPunct="1"/>
            <a:r>
              <a:rPr lang="en-US" altLang="zh-CN" sz="2200" dirty="0">
                <a:solidFill>
                  <a:schemeClr val="tx1"/>
                </a:solidFill>
                <a:latin typeface="Arial" panose="020B0604020202020204" pitchFamily="34" charset="0"/>
                <a:ea typeface="华文行楷" panose="02010800040101010101" pitchFamily="2" charset="-122"/>
              </a:rPr>
              <a:t>      n = </a:t>
            </a:r>
            <a:r>
              <a:rPr lang="en-US" altLang="zh-CN" sz="2200" dirty="0" err="1">
                <a:solidFill>
                  <a:schemeClr val="tx1"/>
                </a:solidFill>
                <a:latin typeface="Arial" panose="020B0604020202020204" pitchFamily="34" charset="0"/>
                <a:ea typeface="华文行楷" panose="02010800040101010101" pitchFamily="2" charset="-122"/>
              </a:rPr>
              <a:t>yylex</a:t>
            </a:r>
            <a:r>
              <a:rPr lang="en-US" altLang="zh-CN" sz="2200" dirty="0">
                <a:solidFill>
                  <a:schemeClr val="tx1"/>
                </a:solidFill>
                <a:latin typeface="Arial" panose="020B0604020202020204" pitchFamily="34" charset="0"/>
                <a:ea typeface="华文行楷" panose="02010800040101010101" pitchFamily="2" charset="-122"/>
              </a:rPr>
              <a:t>( );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printToken</a:t>
            </a:r>
            <a:r>
              <a:rPr lang="en-US" altLang="zh-CN" sz="2200" dirty="0">
                <a:solidFill>
                  <a:schemeClr val="tx1"/>
                </a:solidFill>
                <a:latin typeface="Arial" panose="020B0604020202020204" pitchFamily="34" charset="0"/>
                <a:ea typeface="华文行楷" panose="02010800040101010101" pitchFamily="2" charset="-122"/>
              </a:rPr>
              <a:t>( n );</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n == ENDOFPROG ) break;  </a:t>
            </a:r>
            <a:r>
              <a:rPr lang="en-US" altLang="zh-CN" sz="2200" dirty="0">
                <a:solidFill>
                  <a:srgbClr val="008000"/>
                </a:solidFill>
                <a:latin typeface="Arial" panose="020B0604020202020204" pitchFamily="34" charset="0"/>
                <a:ea typeface="华文行楷" panose="02010800040101010101" pitchFamily="2" charset="-122"/>
              </a:rPr>
              <a:t>/* </a:t>
            </a:r>
            <a:r>
              <a:rPr lang="zh-CN" altLang="en-US" sz="2200" dirty="0">
                <a:solidFill>
                  <a:srgbClr val="008000"/>
                </a:solidFill>
                <a:latin typeface="Arial" panose="020B0604020202020204" pitchFamily="34" charset="0"/>
                <a:ea typeface="华文行楷" panose="02010800040101010101" pitchFamily="2" charset="-122"/>
              </a:rPr>
              <a:t>输入中出现 “</a:t>
            </a:r>
            <a:r>
              <a:rPr lang="en-US" altLang="zh-CN" sz="2200" dirty="0">
                <a:solidFill>
                  <a:srgbClr val="008000"/>
                </a:solidFill>
                <a:latin typeface="Arial" panose="020B0604020202020204" pitchFamily="34" charset="0"/>
                <a:ea typeface="华文行楷" panose="02010800040101010101" pitchFamily="2" charset="-122"/>
              </a:rPr>
              <a:t>.end”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fclose</a:t>
            </a:r>
            <a:r>
              <a:rPr lang="en-US" altLang="zh-CN" sz="2200" dirty="0">
                <a:solidFill>
                  <a:schemeClr val="tx1"/>
                </a:solidFill>
                <a:latin typeface="Arial" panose="020B0604020202020204" pitchFamily="34" charset="0"/>
                <a:ea typeface="华文行楷" panose="02010800040101010101" pitchFamily="2" charset="-122"/>
              </a:rPr>
              <a:t>(</a:t>
            </a:r>
            <a:r>
              <a:rPr lang="en-US" altLang="zh-CN" sz="2200" dirty="0" err="1">
                <a:solidFill>
                  <a:schemeClr val="tx1"/>
                </a:solidFill>
                <a:latin typeface="Arial" panose="020B0604020202020204" pitchFamily="34" charset="0"/>
                <a:ea typeface="华文行楷" panose="02010800040101010101" pitchFamily="2" charset="-122"/>
              </a:rPr>
              <a:t>fp_input</a:t>
            </a:r>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   return 0;</a:t>
            </a:r>
          </a:p>
          <a:p>
            <a:pPr eaLnBrk="1" hangingPunct="1"/>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int </a:t>
            </a:r>
            <a:r>
              <a:rPr lang="en-US" altLang="zh-CN" sz="2200" dirty="0" err="1">
                <a:solidFill>
                  <a:schemeClr val="tx1"/>
                </a:solidFill>
                <a:latin typeface="Arial" panose="020B0604020202020204" pitchFamily="34" charset="0"/>
                <a:ea typeface="华文行楷" panose="02010800040101010101" pitchFamily="2" charset="-122"/>
              </a:rPr>
              <a:t>yywrap</a:t>
            </a:r>
            <a:r>
              <a:rPr lang="en-US" altLang="zh-CN" sz="2200" dirty="0">
                <a:solidFill>
                  <a:schemeClr val="tx1"/>
                </a:solidFill>
                <a:latin typeface="Arial" panose="020B0604020202020204" pitchFamily="34" charset="0"/>
                <a:ea typeface="华文行楷" panose="02010800040101010101" pitchFamily="2" charset="-122"/>
              </a:rPr>
              <a:t>() { return 1;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词法分析</a:t>
            </a:r>
          </a:p>
        </p:txBody>
      </p:sp>
      <p:sp>
        <p:nvSpPr>
          <p:cNvPr id="3" name="内容占位符 2"/>
          <p:cNvSpPr>
            <a:spLocks noGrp="1"/>
          </p:cNvSpPr>
          <p:nvPr>
            <p:ph idx="1"/>
          </p:nvPr>
        </p:nvSpPr>
        <p:spPr>
          <a:xfrm>
            <a:off x="250825" y="981074"/>
            <a:ext cx="8642350" cy="6001643"/>
          </a:xfrm>
        </p:spPr>
        <p:txBody>
          <a:bodyPr/>
          <a:lstStyle/>
          <a:p>
            <a:r>
              <a:rPr lang="zh-CN" altLang="en-US" dirty="0"/>
              <a:t>目的：构建词法分析程序能将源语言程序作为输入，并输出词法记号串到文件中。</a:t>
            </a:r>
            <a:endParaRPr lang="en-US" altLang="zh-CN" dirty="0"/>
          </a:p>
          <a:p>
            <a:r>
              <a:rPr lang="zh-CN" altLang="en-US" dirty="0"/>
              <a:t>功能：</a:t>
            </a:r>
            <a:endParaRPr lang="en-US" altLang="zh-CN" dirty="0"/>
          </a:p>
          <a:p>
            <a:pPr lvl="1"/>
            <a:r>
              <a:rPr lang="zh-CN" altLang="en-US" dirty="0"/>
              <a:t>单词设计包含主文法中所有词法单位；</a:t>
            </a:r>
            <a:endParaRPr lang="en-US" altLang="zh-CN" dirty="0"/>
          </a:p>
          <a:p>
            <a:pPr lvl="1"/>
            <a:r>
              <a:rPr lang="zh-CN" altLang="en-US" dirty="0"/>
              <a:t>一遍扫描或含预处理遍，能删除注解，并允许空白字符串作为分隔；</a:t>
            </a:r>
            <a:endParaRPr lang="en-US" altLang="zh-CN" dirty="0"/>
          </a:p>
          <a:p>
            <a:pPr lvl="1"/>
            <a:r>
              <a:rPr lang="zh-CN" altLang="en-US" dirty="0"/>
              <a:t>分析框架</a:t>
            </a:r>
            <a:r>
              <a:rPr lang="en-US" altLang="zh-CN" dirty="0"/>
              <a:t>scanner()</a:t>
            </a:r>
            <a:r>
              <a:rPr lang="zh-CN" altLang="en-US" dirty="0"/>
              <a:t>允许连续调用直到输入串被扫描完毕，每调用一次返回一个记号；</a:t>
            </a:r>
            <a:endParaRPr lang="en-US" altLang="zh-CN" dirty="0"/>
          </a:p>
          <a:p>
            <a:pPr lvl="1"/>
            <a:r>
              <a:rPr lang="zh-CN" altLang="en-US" dirty="0"/>
              <a:t>有联合</a:t>
            </a:r>
            <a:r>
              <a:rPr lang="en-US" altLang="zh-CN" dirty="0"/>
              <a:t>DFA</a:t>
            </a:r>
            <a:r>
              <a:rPr lang="zh-CN" altLang="en-US" dirty="0"/>
              <a:t>设计结果以及超前搜索功能；</a:t>
            </a:r>
            <a:endParaRPr lang="en-US" altLang="zh-CN" dirty="0"/>
          </a:p>
          <a:p>
            <a:pPr lvl="1"/>
            <a:r>
              <a:rPr lang="zh-CN" altLang="en-US" dirty="0"/>
              <a:t>（可选）词法错误处理。</a:t>
            </a:r>
            <a:endParaRPr lang="en-US" altLang="zh-CN"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a:t>
            </a:r>
            <a:r>
              <a:rPr lang="en-US" altLang="zh-CN" dirty="0"/>
              <a:t>scanner()</a:t>
            </a:r>
            <a:r>
              <a:rPr lang="zh-CN" altLang="en-US" dirty="0"/>
              <a:t>框架；联合</a:t>
            </a:r>
            <a:r>
              <a:rPr lang="en-US" altLang="zh-CN" dirty="0"/>
              <a:t>DFA</a:t>
            </a:r>
            <a:r>
              <a:rPr lang="zh-CN" altLang="en-US" dirty="0"/>
              <a:t>构建；</a:t>
            </a:r>
            <a:r>
              <a:rPr lang="en-US" altLang="zh-CN" dirty="0"/>
              <a:t>C</a:t>
            </a:r>
            <a:r>
              <a:rPr lang="zh-CN" altLang="en-US" dirty="0"/>
              <a:t>、</a:t>
            </a:r>
            <a:r>
              <a:rPr lang="en-US" altLang="zh-CN" dirty="0"/>
              <a:t>C++</a:t>
            </a:r>
            <a:r>
              <a:rPr lang="zh-CN" altLang="en-US" dirty="0"/>
              <a:t>代码。</a:t>
            </a:r>
          </a:p>
        </p:txBody>
      </p:sp>
    </p:spTree>
    <p:extLst>
      <p:ext uri="{BB962C8B-B14F-4D97-AF65-F5344CB8AC3E}">
        <p14:creationId xmlns:p14="http://schemas.microsoft.com/office/powerpoint/2010/main" val="79931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语法分析</a:t>
            </a:r>
          </a:p>
        </p:txBody>
      </p:sp>
      <p:sp>
        <p:nvSpPr>
          <p:cNvPr id="3" name="内容占位符 2"/>
          <p:cNvSpPr>
            <a:spLocks noGrp="1"/>
          </p:cNvSpPr>
          <p:nvPr>
            <p:ph idx="1"/>
          </p:nvPr>
        </p:nvSpPr>
        <p:spPr>
          <a:xfrm>
            <a:off x="250825" y="981074"/>
            <a:ext cx="8642350" cy="5189113"/>
          </a:xfrm>
        </p:spPr>
        <p:txBody>
          <a:bodyPr/>
          <a:lstStyle/>
          <a:p>
            <a:r>
              <a:rPr lang="zh-CN" altLang="en-US" dirty="0"/>
              <a:t>目的：构建语法分析程序能将前一遍得到的记号串作为输入，并输出语法分析结果到文件中。</a:t>
            </a:r>
            <a:endParaRPr lang="en-US" altLang="zh-CN" dirty="0"/>
          </a:p>
          <a:p>
            <a:r>
              <a:rPr lang="zh-CN" altLang="en-US" dirty="0"/>
              <a:t>功能：</a:t>
            </a:r>
            <a:endParaRPr lang="en-US" altLang="zh-CN" dirty="0"/>
          </a:p>
          <a:p>
            <a:pPr lvl="1"/>
            <a:r>
              <a:rPr lang="zh-CN" altLang="en-US" dirty="0"/>
              <a:t>构建</a:t>
            </a:r>
            <a:r>
              <a:rPr lang="en-US" altLang="zh-CN" dirty="0"/>
              <a:t>SLR(1)</a:t>
            </a:r>
            <a:r>
              <a:rPr lang="zh-CN" altLang="en-US" dirty="0"/>
              <a:t>分析表；</a:t>
            </a:r>
            <a:endParaRPr lang="en-US" altLang="zh-CN" dirty="0"/>
          </a:p>
          <a:p>
            <a:pPr lvl="1"/>
            <a:r>
              <a:rPr lang="en-US" altLang="zh-CN" dirty="0"/>
              <a:t>SLR(1)</a:t>
            </a:r>
            <a:r>
              <a:rPr lang="zh-CN" altLang="en-US" dirty="0"/>
              <a:t>分析框架功能实现；</a:t>
            </a:r>
            <a:endParaRPr lang="en-US" altLang="zh-CN" dirty="0"/>
          </a:p>
          <a:p>
            <a:pPr lvl="1"/>
            <a:r>
              <a:rPr lang="zh-CN" altLang="en-US" dirty="0"/>
              <a:t>输出语法树，或者输出抽象语法树到文件中；</a:t>
            </a:r>
            <a:endParaRPr lang="en-US" altLang="zh-CN" dirty="0"/>
          </a:p>
          <a:p>
            <a:pPr lvl="1"/>
            <a:r>
              <a:rPr lang="zh-CN" altLang="en-US" dirty="0"/>
              <a:t>（可选）语法错误处理。</a:t>
            </a:r>
            <a:endParaRPr lang="en-US" altLang="zh-CN"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参考资料：理论课</a:t>
            </a:r>
            <a:r>
              <a:rPr lang="en-US" altLang="zh-CN" dirty="0"/>
              <a:t>SLR(1)</a:t>
            </a:r>
            <a:r>
              <a:rPr lang="zh-CN" altLang="en-US" dirty="0"/>
              <a:t>分析表构建方法；理论课</a:t>
            </a:r>
            <a:r>
              <a:rPr lang="en-US" altLang="zh-CN" dirty="0"/>
              <a:t>SLR(1)</a:t>
            </a:r>
            <a:r>
              <a:rPr lang="zh-CN" altLang="en-US" dirty="0"/>
              <a:t>分析框架。</a:t>
            </a:r>
          </a:p>
        </p:txBody>
      </p:sp>
    </p:spTree>
    <p:extLst>
      <p:ext uri="{BB962C8B-B14F-4D97-AF65-F5344CB8AC3E}">
        <p14:creationId xmlns:p14="http://schemas.microsoft.com/office/powerpoint/2010/main" val="3797712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语法分析另选</a:t>
            </a:r>
          </a:p>
        </p:txBody>
      </p:sp>
      <p:sp>
        <p:nvSpPr>
          <p:cNvPr id="3" name="内容占位符 2"/>
          <p:cNvSpPr>
            <a:spLocks noGrp="1"/>
          </p:cNvSpPr>
          <p:nvPr>
            <p:ph idx="1"/>
          </p:nvPr>
        </p:nvSpPr>
        <p:spPr>
          <a:xfrm>
            <a:off x="250825" y="981074"/>
            <a:ext cx="8642350" cy="5262979"/>
          </a:xfrm>
        </p:spPr>
        <p:txBody>
          <a:bodyPr/>
          <a:lstStyle/>
          <a:p>
            <a:r>
              <a:rPr lang="zh-CN" altLang="en-US" dirty="0"/>
              <a:t>目的：构建语法分析程序能将前一遍得到的记号串作为输入，并输出语法分析结果到文件中。</a:t>
            </a:r>
            <a:endParaRPr lang="en-US" altLang="zh-CN" dirty="0"/>
          </a:p>
          <a:p>
            <a:r>
              <a:rPr lang="zh-CN" altLang="en-US" dirty="0"/>
              <a:t>功能：</a:t>
            </a:r>
            <a:endParaRPr lang="en-US" altLang="zh-CN" dirty="0"/>
          </a:p>
          <a:p>
            <a:pPr lvl="1"/>
            <a:r>
              <a:rPr lang="zh-CN" altLang="en-US" dirty="0"/>
              <a:t>构建</a:t>
            </a:r>
            <a:r>
              <a:rPr lang="en-US" altLang="zh-CN" dirty="0"/>
              <a:t>LL(1)</a:t>
            </a:r>
            <a:r>
              <a:rPr lang="zh-CN" altLang="en-US" dirty="0"/>
              <a:t>文法；</a:t>
            </a:r>
            <a:endParaRPr lang="en-US" altLang="zh-CN" dirty="0"/>
          </a:p>
          <a:p>
            <a:pPr lvl="1"/>
            <a:r>
              <a:rPr lang="zh-CN" altLang="en-US" dirty="0"/>
              <a:t>构建预测分析表或者递归下降分析框架；</a:t>
            </a:r>
            <a:endParaRPr lang="en-US" altLang="zh-CN" dirty="0"/>
          </a:p>
          <a:p>
            <a:pPr lvl="1"/>
            <a:r>
              <a:rPr lang="zh-CN" altLang="en-US" dirty="0"/>
              <a:t>代码实现；</a:t>
            </a:r>
            <a:endParaRPr lang="en-US" altLang="zh-CN" dirty="0"/>
          </a:p>
          <a:p>
            <a:pPr lvl="1"/>
            <a:r>
              <a:rPr lang="zh-CN" altLang="en-US" dirty="0"/>
              <a:t>输出语法树，或者输出抽象语法树到文件中；</a:t>
            </a:r>
            <a:endParaRPr lang="en-US" altLang="zh-CN" dirty="0"/>
          </a:p>
          <a:p>
            <a:pPr lvl="1"/>
            <a:r>
              <a:rPr lang="zh-CN" altLang="en-US" dirty="0"/>
              <a:t>（可选）语法错误处理。</a:t>
            </a:r>
            <a:endParaRPr lang="en-US" altLang="zh-CN"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参考资料：理论课</a:t>
            </a:r>
            <a:r>
              <a:rPr lang="en-US" altLang="zh-CN" dirty="0"/>
              <a:t>LL(1)</a:t>
            </a:r>
            <a:r>
              <a:rPr lang="zh-CN" altLang="en-US" dirty="0"/>
              <a:t>分析法；代码框架。</a:t>
            </a:r>
          </a:p>
        </p:txBody>
      </p:sp>
    </p:spTree>
    <p:extLst>
      <p:ext uri="{BB962C8B-B14F-4D97-AF65-F5344CB8AC3E}">
        <p14:creationId xmlns:p14="http://schemas.microsoft.com/office/powerpoint/2010/main" val="171867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语义分析</a:t>
            </a:r>
          </a:p>
        </p:txBody>
      </p:sp>
      <p:sp>
        <p:nvSpPr>
          <p:cNvPr id="3" name="内容占位符 2"/>
          <p:cNvSpPr>
            <a:spLocks noGrp="1"/>
          </p:cNvSpPr>
          <p:nvPr>
            <p:ph idx="1"/>
          </p:nvPr>
        </p:nvSpPr>
        <p:spPr>
          <a:xfrm>
            <a:off x="250825" y="981074"/>
            <a:ext cx="8642350" cy="5632311"/>
          </a:xfrm>
        </p:spPr>
        <p:txBody>
          <a:bodyPr/>
          <a:lstStyle/>
          <a:p>
            <a:r>
              <a:rPr lang="zh-CN" altLang="en-US" dirty="0"/>
              <a:t>目的：构建语法制导的语义分析程序能在语法分析的同时生成符号表和中间语言代码，并输出结果到文件中。</a:t>
            </a:r>
            <a:endParaRPr lang="en-US" altLang="zh-CN" dirty="0"/>
          </a:p>
          <a:p>
            <a:r>
              <a:rPr lang="zh-CN" altLang="en-US" dirty="0"/>
              <a:t>功能：</a:t>
            </a:r>
            <a:endParaRPr lang="en-US" altLang="zh-CN" dirty="0"/>
          </a:p>
          <a:p>
            <a:pPr lvl="1"/>
            <a:r>
              <a:rPr lang="en-US" altLang="zh-CN" dirty="0"/>
              <a:t>SLR(1)</a:t>
            </a:r>
            <a:r>
              <a:rPr lang="zh-CN" altLang="en-US" dirty="0"/>
              <a:t>制导的语义分析框架实现；</a:t>
            </a:r>
            <a:endParaRPr lang="en-US" altLang="zh-CN" dirty="0"/>
          </a:p>
          <a:p>
            <a:pPr lvl="1"/>
            <a:r>
              <a:rPr lang="zh-CN" altLang="en-US" dirty="0"/>
              <a:t>符号表实现；</a:t>
            </a:r>
            <a:endParaRPr lang="en-US" altLang="zh-CN" dirty="0"/>
          </a:p>
          <a:p>
            <a:pPr lvl="1"/>
            <a:r>
              <a:rPr lang="zh-CN" altLang="en-US" dirty="0"/>
              <a:t>属性文法设计与代码实现；</a:t>
            </a:r>
            <a:endParaRPr lang="en-US" altLang="zh-CN" dirty="0"/>
          </a:p>
          <a:p>
            <a:pPr lvl="1"/>
            <a:r>
              <a:rPr lang="zh-CN" altLang="en-US" dirty="0"/>
              <a:t>中间语言代码三地址指令，或四元式，或抽象语法树；</a:t>
            </a:r>
            <a:endParaRPr lang="en-US" altLang="zh-CN" dirty="0"/>
          </a:p>
          <a:p>
            <a:pPr lvl="1"/>
            <a:r>
              <a:rPr lang="zh-CN" altLang="en-US" dirty="0"/>
              <a:t>（可选）语法错误处理。</a:t>
            </a:r>
            <a:endParaRPr lang="en-US" altLang="zh-CN"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参考资料：理论课</a:t>
            </a:r>
            <a:r>
              <a:rPr lang="en-US" altLang="zh-CN" dirty="0"/>
              <a:t>SLR(1)</a:t>
            </a:r>
            <a:r>
              <a:rPr lang="zh-CN" altLang="en-US" dirty="0"/>
              <a:t>制导的语义分析框架；理论课符号表设计；理论课属性文法设计；中间语言。</a:t>
            </a:r>
          </a:p>
        </p:txBody>
      </p:sp>
    </p:spTree>
    <p:extLst>
      <p:ext uri="{BB962C8B-B14F-4D97-AF65-F5344CB8AC3E}">
        <p14:creationId xmlns:p14="http://schemas.microsoft.com/office/powerpoint/2010/main" val="200447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可执行代码构建</a:t>
            </a:r>
          </a:p>
        </p:txBody>
      </p:sp>
      <p:sp>
        <p:nvSpPr>
          <p:cNvPr id="3" name="内容占位符 2"/>
          <p:cNvSpPr>
            <a:spLocks noGrp="1"/>
          </p:cNvSpPr>
          <p:nvPr>
            <p:ph idx="1"/>
          </p:nvPr>
        </p:nvSpPr>
        <p:spPr>
          <a:xfrm>
            <a:off x="250825" y="981074"/>
            <a:ext cx="8642350" cy="5189113"/>
          </a:xfrm>
        </p:spPr>
        <p:txBody>
          <a:bodyPr/>
          <a:lstStyle/>
          <a:p>
            <a:r>
              <a:rPr lang="zh-CN" altLang="en-US" dirty="0"/>
              <a:t>目的：将语义分析输出的符号表映射为内存映像，并生成依赖于栈帧的目标代码，将结果输出到文件中。</a:t>
            </a:r>
            <a:endParaRPr lang="en-US" altLang="zh-CN" dirty="0"/>
          </a:p>
          <a:p>
            <a:r>
              <a:rPr lang="zh-CN" altLang="en-US" dirty="0"/>
              <a:t>功能：</a:t>
            </a:r>
            <a:endParaRPr lang="en-US" altLang="zh-CN" dirty="0"/>
          </a:p>
          <a:p>
            <a:pPr lvl="1"/>
            <a:r>
              <a:rPr lang="zh-CN" altLang="en-US" dirty="0"/>
              <a:t>栈帧设计（含</a:t>
            </a:r>
            <a:r>
              <a:rPr lang="en-US" altLang="zh-CN" dirty="0"/>
              <a:t>D</a:t>
            </a:r>
            <a:r>
              <a:rPr lang="zh-CN" altLang="en-US" dirty="0"/>
              <a:t>表）；</a:t>
            </a:r>
            <a:endParaRPr lang="en-US" altLang="zh-CN" dirty="0"/>
          </a:p>
          <a:p>
            <a:pPr lvl="1"/>
            <a:r>
              <a:rPr lang="zh-CN" altLang="en-US" dirty="0"/>
              <a:t>序言、尾声、调用序列、返回序列构建；</a:t>
            </a:r>
            <a:endParaRPr lang="en-US" altLang="zh-CN" dirty="0"/>
          </a:p>
          <a:p>
            <a:pPr lvl="1"/>
            <a:r>
              <a:rPr lang="zh-CN" altLang="en-US" dirty="0"/>
              <a:t>名引用的代码变换（引用序列构建）；</a:t>
            </a:r>
            <a:endParaRPr lang="en-US" altLang="zh-CN" dirty="0"/>
          </a:p>
          <a:p>
            <a:pPr lvl="1"/>
            <a:r>
              <a:rPr lang="zh-CN" altLang="en-US" dirty="0"/>
              <a:t>目标语言指令模板（</a:t>
            </a:r>
            <a:r>
              <a:rPr lang="en-US" altLang="zh-CN" dirty="0"/>
              <a:t>MIPS</a:t>
            </a:r>
            <a:r>
              <a:rPr lang="zh-CN" altLang="en-US" dirty="0"/>
              <a:t>）</a:t>
            </a:r>
            <a:endParaRPr lang="en-US" altLang="zh-CN"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参考资料：理论课栈帧设计（含</a:t>
            </a:r>
            <a:r>
              <a:rPr lang="en-US" altLang="zh-CN" dirty="0"/>
              <a:t>D</a:t>
            </a:r>
            <a:r>
              <a:rPr lang="zh-CN" altLang="en-US" dirty="0"/>
              <a:t>表）；理论课代码构建方法。</a:t>
            </a:r>
          </a:p>
        </p:txBody>
      </p:sp>
    </p:spTree>
    <p:extLst>
      <p:ext uri="{BB962C8B-B14F-4D97-AF65-F5344CB8AC3E}">
        <p14:creationId xmlns:p14="http://schemas.microsoft.com/office/powerpoint/2010/main" val="225374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结果评价</a:t>
            </a:r>
          </a:p>
        </p:txBody>
      </p:sp>
      <p:sp>
        <p:nvSpPr>
          <p:cNvPr id="3" name="内容占位符 2"/>
          <p:cNvSpPr>
            <a:spLocks noGrp="1"/>
          </p:cNvSpPr>
          <p:nvPr>
            <p:ph idx="1"/>
          </p:nvPr>
        </p:nvSpPr>
        <p:spPr>
          <a:xfrm>
            <a:off x="250825" y="981074"/>
            <a:ext cx="8642350" cy="1717393"/>
          </a:xfrm>
        </p:spPr>
        <p:txBody>
          <a:bodyPr/>
          <a:lstStyle/>
          <a:p>
            <a:r>
              <a:rPr lang="zh-CN" altLang="en-US" dirty="0"/>
              <a:t>理想情况是开发虚拟机运行可执行代码但现在做不到，故可采用检查与比对的方法，对于输出文件给出评价。</a:t>
            </a:r>
            <a:endParaRPr lang="en-US" altLang="zh-CN" dirty="0"/>
          </a:p>
          <a:p>
            <a:r>
              <a:rPr lang="zh-CN" altLang="en-US" dirty="0"/>
              <a:t>小组负责人及组员职责明确，并作为评价成绩的参考方面。</a:t>
            </a:r>
            <a:endParaRPr lang="en-US" altLang="zh-CN" dirty="0"/>
          </a:p>
          <a:p>
            <a:endParaRPr lang="zh-CN" altLang="en-US" dirty="0"/>
          </a:p>
        </p:txBody>
      </p:sp>
    </p:spTree>
    <p:extLst>
      <p:ext uri="{BB962C8B-B14F-4D97-AF65-F5344CB8AC3E}">
        <p14:creationId xmlns:p14="http://schemas.microsoft.com/office/powerpoint/2010/main" val="2087675545"/>
      </p:ext>
    </p:extLst>
  </p:cSld>
  <p:clrMapOvr>
    <a:masterClrMapping/>
  </p:clrMapOvr>
</p:sld>
</file>

<file path=ppt/theme/theme1.xml><?xml version="1.0" encoding="utf-8"?>
<a:theme xmlns:a="http://schemas.openxmlformats.org/drawingml/2006/main" name="默认设计模板">
  <a:themeElements>
    <a:clrScheme name="默认设计模板 14">
      <a:dk1>
        <a:srgbClr val="000000"/>
      </a:dk1>
      <a:lt1>
        <a:srgbClr val="FFFFD9"/>
      </a:lt1>
      <a:dk2>
        <a:srgbClr val="000000"/>
      </a:dk2>
      <a:lt2>
        <a:srgbClr val="777777"/>
      </a:lt2>
      <a:accent1>
        <a:srgbClr val="F8F8F8"/>
      </a:accent1>
      <a:accent2>
        <a:srgbClr val="6600CC"/>
      </a:accent2>
      <a:accent3>
        <a:srgbClr val="FFFFE9"/>
      </a:accent3>
      <a:accent4>
        <a:srgbClr val="000000"/>
      </a:accent4>
      <a:accent5>
        <a:srgbClr val="FBFBFB"/>
      </a:accent5>
      <a:accent6>
        <a:srgbClr val="5C00B9"/>
      </a:accent6>
      <a:hlink>
        <a:srgbClr val="FF5050"/>
      </a:hlink>
      <a:folHlink>
        <a:srgbClr val="FF9900"/>
      </a:folHlink>
    </a:clrScheme>
    <a:fontScheme name="默认设计模板">
      <a:majorFont>
        <a:latin typeface="New Century Schoolbook"/>
        <a:ea typeface="仿宋_GB2312"/>
        <a:cs typeface=""/>
      </a:majorFont>
      <a:minorFont>
        <a:latin typeface="New Century School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000000"/>
        </a:dk2>
        <a:lt2>
          <a:srgbClr val="777777"/>
        </a:lt2>
        <a:accent1>
          <a:srgbClr val="EFFEDA"/>
        </a:accent1>
        <a:accent2>
          <a:srgbClr val="6600CC"/>
        </a:accent2>
        <a:accent3>
          <a:srgbClr val="FFFFE9"/>
        </a:accent3>
        <a:accent4>
          <a:srgbClr val="000000"/>
        </a:accent4>
        <a:accent5>
          <a:srgbClr val="F6FEEA"/>
        </a:accent5>
        <a:accent6>
          <a:srgbClr val="5C00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D9"/>
        </a:lt1>
        <a:dk2>
          <a:srgbClr val="000000"/>
        </a:dk2>
        <a:lt2>
          <a:srgbClr val="777777"/>
        </a:lt2>
        <a:accent1>
          <a:srgbClr val="F8F8F8"/>
        </a:accent1>
        <a:accent2>
          <a:srgbClr val="6600CC"/>
        </a:accent2>
        <a:accent3>
          <a:srgbClr val="FFFFE9"/>
        </a:accent3>
        <a:accent4>
          <a:srgbClr val="000000"/>
        </a:accent4>
        <a:accent5>
          <a:srgbClr val="FBFBFB"/>
        </a:accent5>
        <a:accent6>
          <a:srgbClr val="5C00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ettymono03">
  <a:themeElements>
    <a:clrScheme name="bettymono03 5">
      <a:dk1>
        <a:srgbClr val="000000"/>
      </a:dk1>
      <a:lt1>
        <a:srgbClr val="FFFFFF"/>
      </a:lt1>
      <a:dk2>
        <a:srgbClr val="000066"/>
      </a:dk2>
      <a:lt2>
        <a:srgbClr val="CCFFFF"/>
      </a:lt2>
      <a:accent1>
        <a:srgbClr val="000068"/>
      </a:accent1>
      <a:accent2>
        <a:srgbClr val="2BD1B9"/>
      </a:accent2>
      <a:accent3>
        <a:srgbClr val="FFFFFF"/>
      </a:accent3>
      <a:accent4>
        <a:srgbClr val="000000"/>
      </a:accent4>
      <a:accent5>
        <a:srgbClr val="AAAAB9"/>
      </a:accent5>
      <a:accent6>
        <a:srgbClr val="26BDA7"/>
      </a:accent6>
      <a:hlink>
        <a:srgbClr val="87D7FF"/>
      </a:hlink>
      <a:folHlink>
        <a:srgbClr val="969696"/>
      </a:folHlink>
    </a:clrScheme>
    <a:fontScheme name="bettymono03">
      <a:majorFont>
        <a:latin typeface="New Century Schoolbook"/>
        <a:ea typeface="黑体"/>
        <a:cs typeface=""/>
      </a:majorFont>
      <a:minorFont>
        <a:latin typeface="New Century Schoolbook"/>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noFill/>
          <a:miter lim="800000"/>
          <a:headEnd/>
          <a:tailEnd/>
        </a:ln>
      </a:spPr>
      <a:bodyPr>
        <a:spAutoFit/>
      </a:bodyPr>
      <a:lstStyle>
        <a:defPPr marL="342900" indent="-342900" latinLnBrk="0">
          <a:spcBef>
            <a:spcPct val="20000"/>
          </a:spcBef>
          <a:buClr>
            <a:schemeClr val="accent2"/>
          </a:buClr>
          <a:buFont typeface="Wingdings" pitchFamily="2" charset="2"/>
          <a:buChar char="Ø"/>
          <a:defRPr sz="2400" dirty="0" smtClean="0">
            <a:latin typeface="Cambria Math" panose="02040503050406030204" pitchFamily="18" charset="0"/>
            <a:ea typeface="Cambria Math" panose="020405030504060302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lnDef>
    <a:txDef>
      <a:spPr bwMode="auto">
        <a:noFill/>
        <a:ln w="9525" algn="ctr">
          <a:solidFill>
            <a:schemeClr val="tx1"/>
          </a:solidFill>
          <a:miter lim="800000"/>
          <a:headEnd/>
          <a:tailEnd/>
        </a:ln>
      </a:spPr>
      <a:bodyPr/>
      <a:lstStyle>
        <a:defPPr eaLnBrk="1" hangingPunct="1">
          <a:spcBef>
            <a:spcPct val="50000"/>
          </a:spcBef>
          <a:defRPr b="1">
            <a:latin typeface="Times New Roman" pitchFamily="18" charset="0"/>
          </a:defRPr>
        </a:defPPr>
      </a:lstStyle>
    </a:txDef>
  </a:objectDefaults>
  <a:extraClrSchemeLst>
    <a:extraClrScheme>
      <a:clrScheme name="bettymono03 1">
        <a:dk1>
          <a:srgbClr val="000000"/>
        </a:dk1>
        <a:lt1>
          <a:srgbClr val="FFFFFF"/>
        </a:lt1>
        <a:dk2>
          <a:srgbClr val="000000"/>
        </a:dk2>
        <a:lt2>
          <a:srgbClr val="CCFFFF"/>
        </a:lt2>
        <a:accent1>
          <a:srgbClr val="003399"/>
        </a:accent1>
        <a:accent2>
          <a:srgbClr val="FF9933"/>
        </a:accent2>
        <a:accent3>
          <a:srgbClr val="FFFFFF"/>
        </a:accent3>
        <a:accent4>
          <a:srgbClr val="000000"/>
        </a:accent4>
        <a:accent5>
          <a:srgbClr val="AAADCA"/>
        </a:accent5>
        <a:accent6>
          <a:srgbClr val="E78A2D"/>
        </a:accent6>
        <a:hlink>
          <a:srgbClr val="6699FF"/>
        </a:hlink>
        <a:folHlink>
          <a:srgbClr val="83A6A7"/>
        </a:folHlink>
      </a:clrScheme>
      <a:clrMap bg1="lt1" tx1="dk1" bg2="lt2" tx2="dk2" accent1="accent1" accent2="accent2" accent3="accent3" accent4="accent4" accent5="accent5" accent6="accent6" hlink="hlink" folHlink="folHlink"/>
    </a:extraClrScheme>
    <a:extraClrScheme>
      <a:clrScheme name="bettymono03 2">
        <a:dk1>
          <a:srgbClr val="000000"/>
        </a:dk1>
        <a:lt1>
          <a:srgbClr val="FFFFFF"/>
        </a:lt1>
        <a:dk2>
          <a:srgbClr val="000000"/>
        </a:dk2>
        <a:lt2>
          <a:srgbClr val="CCCCFF"/>
        </a:lt2>
        <a:accent1>
          <a:srgbClr val="3E009A"/>
        </a:accent1>
        <a:accent2>
          <a:srgbClr val="FF9933"/>
        </a:accent2>
        <a:accent3>
          <a:srgbClr val="FFFFFF"/>
        </a:accent3>
        <a:accent4>
          <a:srgbClr val="000000"/>
        </a:accent4>
        <a:accent5>
          <a:srgbClr val="AFAACA"/>
        </a:accent5>
        <a:accent6>
          <a:srgbClr val="E78A2D"/>
        </a:accent6>
        <a:hlink>
          <a:srgbClr val="FFE161"/>
        </a:hlink>
        <a:folHlink>
          <a:srgbClr val="83A6A7"/>
        </a:folHlink>
      </a:clrScheme>
      <a:clrMap bg1="lt1" tx1="dk1" bg2="lt2" tx2="dk2" accent1="accent1" accent2="accent2" accent3="accent3" accent4="accent4" accent5="accent5" accent6="accent6" hlink="hlink" folHlink="folHlink"/>
    </a:extraClrScheme>
    <a:extraClrScheme>
      <a:clrScheme name="bettymono03 3">
        <a:dk1>
          <a:srgbClr val="000000"/>
        </a:dk1>
        <a:lt1>
          <a:srgbClr val="FFFFFF"/>
        </a:lt1>
        <a:dk2>
          <a:srgbClr val="000000"/>
        </a:dk2>
        <a:lt2>
          <a:srgbClr val="CCFFCC"/>
        </a:lt2>
        <a:accent1>
          <a:srgbClr val="004240"/>
        </a:accent1>
        <a:accent2>
          <a:srgbClr val="7FBE00"/>
        </a:accent2>
        <a:accent3>
          <a:srgbClr val="FFFFFF"/>
        </a:accent3>
        <a:accent4>
          <a:srgbClr val="000000"/>
        </a:accent4>
        <a:accent5>
          <a:srgbClr val="AAB0AF"/>
        </a:accent5>
        <a:accent6>
          <a:srgbClr val="72AC00"/>
        </a:accent6>
        <a:hlink>
          <a:srgbClr val="FFFF99"/>
        </a:hlink>
        <a:folHlink>
          <a:srgbClr val="83A6A7"/>
        </a:folHlink>
      </a:clrScheme>
      <a:clrMap bg1="lt1" tx1="dk1" bg2="lt2" tx2="dk2" accent1="accent1" accent2="accent2" accent3="accent3" accent4="accent4" accent5="accent5" accent6="accent6" hlink="hlink" folHlink="folHlink"/>
    </a:extraClrScheme>
    <a:extraClrScheme>
      <a:clrScheme name="bettymono03 4">
        <a:dk1>
          <a:srgbClr val="000000"/>
        </a:dk1>
        <a:lt1>
          <a:srgbClr val="FFFFFF"/>
        </a:lt1>
        <a:dk2>
          <a:srgbClr val="000000"/>
        </a:dk2>
        <a:lt2>
          <a:srgbClr val="CCFFCC"/>
        </a:lt2>
        <a:accent1>
          <a:srgbClr val="000000"/>
        </a:accent1>
        <a:accent2>
          <a:srgbClr val="33CCFF"/>
        </a:accent2>
        <a:accent3>
          <a:srgbClr val="FFFFFF"/>
        </a:accent3>
        <a:accent4>
          <a:srgbClr val="000000"/>
        </a:accent4>
        <a:accent5>
          <a:srgbClr val="AAAAAA"/>
        </a:accent5>
        <a:accent6>
          <a:srgbClr val="2DB9E7"/>
        </a:accent6>
        <a:hlink>
          <a:srgbClr val="99FFCC"/>
        </a:hlink>
        <a:folHlink>
          <a:srgbClr val="83A6A7"/>
        </a:folHlink>
      </a:clrScheme>
      <a:clrMap bg1="lt1" tx1="dk1" bg2="lt2" tx2="dk2" accent1="accent1" accent2="accent2" accent3="accent3" accent4="accent4" accent5="accent5" accent6="accent6" hlink="hlink" folHlink="folHlink"/>
    </a:extraClrScheme>
    <a:extraClrScheme>
      <a:clrScheme name="bettymono03 5">
        <a:dk1>
          <a:srgbClr val="000000"/>
        </a:dk1>
        <a:lt1>
          <a:srgbClr val="FFFFFF"/>
        </a:lt1>
        <a:dk2>
          <a:srgbClr val="000066"/>
        </a:dk2>
        <a:lt2>
          <a:srgbClr val="CCFFFF"/>
        </a:lt2>
        <a:accent1>
          <a:srgbClr val="000068"/>
        </a:accent1>
        <a:accent2>
          <a:srgbClr val="2BD1B9"/>
        </a:accent2>
        <a:accent3>
          <a:srgbClr val="FFFFFF"/>
        </a:accent3>
        <a:accent4>
          <a:srgbClr val="000000"/>
        </a:accent4>
        <a:accent5>
          <a:srgbClr val="AAAAB9"/>
        </a:accent5>
        <a:accent6>
          <a:srgbClr val="26BDA7"/>
        </a:accent6>
        <a:hlink>
          <a:srgbClr val="87D7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11035</TotalTime>
  <Words>5080</Words>
  <Application>Microsoft Office PowerPoint</Application>
  <PresentationFormat>全屏显示(4:3)</PresentationFormat>
  <Paragraphs>503</Paragraphs>
  <Slides>36</Slides>
  <Notes>22</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61" baseType="lpstr">
      <vt:lpstr>Gulim</vt:lpstr>
      <vt:lpstr>MS PGothic</vt:lpstr>
      <vt:lpstr>New Century Schoolbook</vt:lpstr>
      <vt:lpstr>仿宋</vt:lpstr>
      <vt:lpstr>仿宋_GB2312</vt:lpstr>
      <vt:lpstr>汉仪悠然体简</vt:lpstr>
      <vt:lpstr>黑体</vt:lpstr>
      <vt:lpstr>华文行楷</vt:lpstr>
      <vt:lpstr>楷体_GB2312</vt:lpstr>
      <vt:lpstr>隶书</vt:lpstr>
      <vt:lpstr>宋体</vt:lpstr>
      <vt:lpstr>微软雅黑 Light</vt:lpstr>
      <vt:lpstr>Arial</vt:lpstr>
      <vt:lpstr>Calibri</vt:lpstr>
      <vt:lpstr>Cambria</vt:lpstr>
      <vt:lpstr>Cambria Math</vt:lpstr>
      <vt:lpstr>Garamond</vt:lpstr>
      <vt:lpstr>Gill Sans MT</vt:lpstr>
      <vt:lpstr>Tahoma</vt:lpstr>
      <vt:lpstr>Times New Roman</vt:lpstr>
      <vt:lpstr>Verdana</vt:lpstr>
      <vt:lpstr>Wingdings</vt:lpstr>
      <vt:lpstr>默认设计模板</vt:lpstr>
      <vt:lpstr>bettymono03</vt:lpstr>
      <vt:lpstr>Microsoft Visio 绘图</vt:lpstr>
      <vt:lpstr>编译器设计专题实验课2024</vt:lpstr>
      <vt:lpstr>课程目标</vt:lpstr>
      <vt:lpstr>主文法</vt:lpstr>
      <vt:lpstr>词法分析</vt:lpstr>
      <vt:lpstr>语法分析</vt:lpstr>
      <vt:lpstr>语法分析另选</vt:lpstr>
      <vt:lpstr>语义分析</vt:lpstr>
      <vt:lpstr>可执行代码构建</vt:lpstr>
      <vt:lpstr>结果评价</vt:lpstr>
      <vt:lpstr>实验课构建</vt:lpstr>
      <vt:lpstr>PowerPoint 演示文稿</vt:lpstr>
      <vt:lpstr>PowerPoint 演示文稿</vt:lpstr>
      <vt:lpstr>PowerPoint 演示文稿</vt:lpstr>
      <vt:lpstr>PowerPoint 演示文稿</vt:lpstr>
      <vt:lpstr>PowerPoint 演示文稿</vt:lpstr>
      <vt:lpstr>词法分析</vt:lpstr>
      <vt:lpstr>PowerPoint 演示文稿</vt:lpstr>
      <vt:lpstr>PowerPoint 演示文稿</vt:lpstr>
      <vt:lpstr>flex/lex使用概述</vt:lpstr>
      <vt:lpstr>PowerPoint 演示文稿</vt:lpstr>
      <vt:lpstr>flex/lex文件结构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翻译规则</vt:lpstr>
      <vt:lpstr>翻译规则</vt:lpstr>
      <vt:lpstr>用户定义子程序</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andrejb</dc:creator>
  <cp:lastModifiedBy>86187</cp:lastModifiedBy>
  <cp:revision>457</cp:revision>
  <cp:lastPrinted>2011-10-10T03:21:30Z</cp:lastPrinted>
  <dcterms:created xsi:type="dcterms:W3CDTF">2010-10-06T02:55:19Z</dcterms:created>
  <dcterms:modified xsi:type="dcterms:W3CDTF">2024-04-16T05:21:03Z</dcterms:modified>
</cp:coreProperties>
</file>